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M Sans" panose="020B0604020202020204" charset="0"/>
      <p:regular r:id="rId21"/>
    </p:embeddedFont>
    <p:embeddedFont>
      <p:font typeface="DM Sans Bold" panose="020B0604020202020204" charset="0"/>
      <p:regular r:id="rId22"/>
    </p:embeddedFont>
    <p:embeddedFont>
      <p:font typeface="Gordita" panose="020B0604020202020204" charset="0"/>
      <p:regular r:id="rId23"/>
    </p:embeddedFont>
    <p:embeddedFont>
      <p:font typeface="Roca Tw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6.svg"/><Relationship Id="rId7" Type="http://schemas.openxmlformats.org/officeDocument/2006/relationships/image" Target="../media/image1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48.sv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sv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jpe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68.svg"/><Relationship Id="rId5" Type="http://schemas.openxmlformats.org/officeDocument/2006/relationships/image" Target="../media/image31.svg"/><Relationship Id="rId10" Type="http://schemas.openxmlformats.org/officeDocument/2006/relationships/image" Target="../media/image67.png"/><Relationship Id="rId4" Type="http://schemas.openxmlformats.org/officeDocument/2006/relationships/image" Target="../media/image30.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1.svg"/><Relationship Id="rId7"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6.svg"/><Relationship Id="rId7" Type="http://schemas.openxmlformats.org/officeDocument/2006/relationships/image" Target="../media/image1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6.svg"/><Relationship Id="rId7" Type="http://schemas.openxmlformats.org/officeDocument/2006/relationships/image" Target="../media/image1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8.sv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49472" y="6692932"/>
            <a:ext cx="5589055" cy="733322"/>
            <a:chOff x="0" y="0"/>
            <a:chExt cx="1472015" cy="193138"/>
          </a:xfrm>
        </p:grpSpPr>
        <p:sp>
          <p:nvSpPr>
            <p:cNvPr id="3" name="Freeform 3"/>
            <p:cNvSpPr/>
            <p:nvPr/>
          </p:nvSpPr>
          <p:spPr>
            <a:xfrm>
              <a:off x="0" y="0"/>
              <a:ext cx="1472015" cy="193138"/>
            </a:xfrm>
            <a:custGeom>
              <a:avLst/>
              <a:gdLst/>
              <a:ahLst/>
              <a:cxnLst/>
              <a:rect l="l" t="t" r="r" b="b"/>
              <a:pathLst>
                <a:path w="1472015" h="193138">
                  <a:moveTo>
                    <a:pt x="34630" y="0"/>
                  </a:moveTo>
                  <a:lnTo>
                    <a:pt x="1437385" y="0"/>
                  </a:lnTo>
                  <a:cubicBezTo>
                    <a:pt x="1446569" y="0"/>
                    <a:pt x="1455377" y="3648"/>
                    <a:pt x="1461872" y="10143"/>
                  </a:cubicBezTo>
                  <a:cubicBezTo>
                    <a:pt x="1468366" y="16637"/>
                    <a:pt x="1472015" y="25445"/>
                    <a:pt x="1472015" y="34630"/>
                  </a:cubicBezTo>
                  <a:lnTo>
                    <a:pt x="1472015" y="158508"/>
                  </a:lnTo>
                  <a:cubicBezTo>
                    <a:pt x="1472015" y="167693"/>
                    <a:pt x="1468366" y="176501"/>
                    <a:pt x="1461872" y="182995"/>
                  </a:cubicBezTo>
                  <a:cubicBezTo>
                    <a:pt x="1455377" y="189490"/>
                    <a:pt x="1446569" y="193138"/>
                    <a:pt x="1437385" y="193138"/>
                  </a:cubicBezTo>
                  <a:lnTo>
                    <a:pt x="34630" y="193138"/>
                  </a:lnTo>
                  <a:cubicBezTo>
                    <a:pt x="25445" y="193138"/>
                    <a:pt x="16637" y="189490"/>
                    <a:pt x="10143" y="182995"/>
                  </a:cubicBezTo>
                  <a:cubicBezTo>
                    <a:pt x="3648" y="176501"/>
                    <a:pt x="0" y="167693"/>
                    <a:pt x="0" y="158508"/>
                  </a:cubicBezTo>
                  <a:lnTo>
                    <a:pt x="0" y="34630"/>
                  </a:lnTo>
                  <a:cubicBezTo>
                    <a:pt x="0" y="25445"/>
                    <a:pt x="3648" y="16637"/>
                    <a:pt x="10143" y="10143"/>
                  </a:cubicBezTo>
                  <a:cubicBezTo>
                    <a:pt x="16637" y="3648"/>
                    <a:pt x="25445" y="0"/>
                    <a:pt x="34630" y="0"/>
                  </a:cubicBezTo>
                  <a:close/>
                </a:path>
              </a:pathLst>
            </a:custGeom>
            <a:solidFill>
              <a:srgbClr val="5B8BD2"/>
            </a:solidFill>
          </p:spPr>
        </p:sp>
        <p:sp>
          <p:nvSpPr>
            <p:cNvPr id="4" name="TextBox 4"/>
            <p:cNvSpPr txBox="1"/>
            <p:nvPr/>
          </p:nvSpPr>
          <p:spPr>
            <a:xfrm>
              <a:off x="0" y="-57150"/>
              <a:ext cx="1472015" cy="250288"/>
            </a:xfrm>
            <a:prstGeom prst="rect">
              <a:avLst/>
            </a:prstGeom>
          </p:spPr>
          <p:txBody>
            <a:bodyPr lIns="50800" tIns="50800" rIns="50800" bIns="50800" rtlCol="0" anchor="ctr"/>
            <a:lstStyle/>
            <a:p>
              <a:pPr algn="ctr">
                <a:lnSpc>
                  <a:spcPts val="3502"/>
                </a:lnSpc>
              </a:pPr>
              <a:endParaRPr/>
            </a:p>
          </p:txBody>
        </p:sp>
      </p:grpSp>
      <p:sp>
        <p:nvSpPr>
          <p:cNvPr id="5" name="Freeform 5"/>
          <p:cNvSpPr/>
          <p:nvPr/>
        </p:nvSpPr>
        <p:spPr>
          <a:xfrm>
            <a:off x="0" y="18491"/>
            <a:ext cx="2548621" cy="3180806"/>
          </a:xfrm>
          <a:custGeom>
            <a:avLst/>
            <a:gdLst/>
            <a:ahLst/>
            <a:cxnLst/>
            <a:rect l="l" t="t" r="r" b="b"/>
            <a:pathLst>
              <a:path w="2548621" h="3180806">
                <a:moveTo>
                  <a:pt x="0" y="0"/>
                </a:moveTo>
                <a:lnTo>
                  <a:pt x="2548621" y="0"/>
                </a:lnTo>
                <a:lnTo>
                  <a:pt x="2548621" y="3180806"/>
                </a:lnTo>
                <a:lnTo>
                  <a:pt x="0" y="3180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5604986" y="-204059"/>
            <a:ext cx="3308628" cy="3450981"/>
          </a:xfrm>
          <a:custGeom>
            <a:avLst/>
            <a:gdLst/>
            <a:ahLst/>
            <a:cxnLst/>
            <a:rect l="l" t="t" r="r" b="b"/>
            <a:pathLst>
              <a:path w="3308628" h="3450981">
                <a:moveTo>
                  <a:pt x="3308628" y="0"/>
                </a:moveTo>
                <a:lnTo>
                  <a:pt x="0" y="0"/>
                </a:lnTo>
                <a:lnTo>
                  <a:pt x="0" y="3450981"/>
                </a:lnTo>
                <a:lnTo>
                  <a:pt x="3308628" y="3450981"/>
                </a:lnTo>
                <a:lnTo>
                  <a:pt x="33086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flipV="1">
            <a:off x="12138769" y="8895736"/>
            <a:ext cx="6149231" cy="1844769"/>
          </a:xfrm>
          <a:custGeom>
            <a:avLst/>
            <a:gdLst/>
            <a:ahLst/>
            <a:cxnLst/>
            <a:rect l="l" t="t" r="r" b="b"/>
            <a:pathLst>
              <a:path w="6149231" h="1844769">
                <a:moveTo>
                  <a:pt x="6149231" y="1844770"/>
                </a:moveTo>
                <a:lnTo>
                  <a:pt x="0" y="1844770"/>
                </a:lnTo>
                <a:lnTo>
                  <a:pt x="0" y="0"/>
                </a:lnTo>
                <a:lnTo>
                  <a:pt x="6149231" y="0"/>
                </a:lnTo>
                <a:lnTo>
                  <a:pt x="6149231" y="184477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V="1">
            <a:off x="0" y="8895736"/>
            <a:ext cx="6149231" cy="1391264"/>
          </a:xfrm>
          <a:custGeom>
            <a:avLst/>
            <a:gdLst/>
            <a:ahLst/>
            <a:cxnLst/>
            <a:rect l="l" t="t" r="r" b="b"/>
            <a:pathLst>
              <a:path w="6149231" h="1391264">
                <a:moveTo>
                  <a:pt x="0" y="1391264"/>
                </a:moveTo>
                <a:lnTo>
                  <a:pt x="6149231" y="1391264"/>
                </a:lnTo>
                <a:lnTo>
                  <a:pt x="6149231" y="0"/>
                </a:lnTo>
                <a:lnTo>
                  <a:pt x="0" y="0"/>
                </a:lnTo>
                <a:lnTo>
                  <a:pt x="0" y="1391264"/>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12851" y="1383692"/>
            <a:ext cx="1393831" cy="1393831"/>
          </a:xfrm>
          <a:custGeom>
            <a:avLst/>
            <a:gdLst/>
            <a:ahLst/>
            <a:cxnLst/>
            <a:rect l="l" t="t" r="r" b="b"/>
            <a:pathLst>
              <a:path w="1393831" h="1393831">
                <a:moveTo>
                  <a:pt x="0" y="0"/>
                </a:moveTo>
                <a:lnTo>
                  <a:pt x="1393831" y="0"/>
                </a:lnTo>
                <a:lnTo>
                  <a:pt x="1393831" y="1393831"/>
                </a:lnTo>
                <a:lnTo>
                  <a:pt x="0" y="1393831"/>
                </a:lnTo>
                <a:lnTo>
                  <a:pt x="0" y="0"/>
                </a:lnTo>
                <a:close/>
              </a:path>
            </a:pathLst>
          </a:custGeom>
          <a:blipFill>
            <a:blip r:embed="rId10"/>
            <a:stretch>
              <a:fillRect/>
            </a:stretch>
          </a:blipFill>
        </p:spPr>
      </p:sp>
      <p:sp>
        <p:nvSpPr>
          <p:cNvPr id="10" name="Freeform 10"/>
          <p:cNvSpPr/>
          <p:nvPr/>
        </p:nvSpPr>
        <p:spPr>
          <a:xfrm>
            <a:off x="15344251" y="1521432"/>
            <a:ext cx="1321821" cy="1321821"/>
          </a:xfrm>
          <a:custGeom>
            <a:avLst/>
            <a:gdLst/>
            <a:ahLst/>
            <a:cxnLst/>
            <a:rect l="l" t="t" r="r" b="b"/>
            <a:pathLst>
              <a:path w="1321821" h="1321821">
                <a:moveTo>
                  <a:pt x="0" y="0"/>
                </a:moveTo>
                <a:lnTo>
                  <a:pt x="1321821" y="0"/>
                </a:lnTo>
                <a:lnTo>
                  <a:pt x="1321821" y="1321821"/>
                </a:lnTo>
                <a:lnTo>
                  <a:pt x="0" y="1321821"/>
                </a:lnTo>
                <a:lnTo>
                  <a:pt x="0" y="0"/>
                </a:lnTo>
                <a:close/>
              </a:path>
            </a:pathLst>
          </a:custGeom>
          <a:blipFill>
            <a:blip r:embed="rId11"/>
            <a:stretch>
              <a:fillRect/>
            </a:stretch>
          </a:blipFill>
        </p:spPr>
      </p:sp>
      <p:sp>
        <p:nvSpPr>
          <p:cNvPr id="11" name="TextBox 11"/>
          <p:cNvSpPr txBox="1"/>
          <p:nvPr/>
        </p:nvSpPr>
        <p:spPr>
          <a:xfrm>
            <a:off x="554086" y="4451785"/>
            <a:ext cx="17262125" cy="1576070"/>
          </a:xfrm>
          <a:prstGeom prst="rect">
            <a:avLst/>
          </a:prstGeom>
        </p:spPr>
        <p:txBody>
          <a:bodyPr lIns="0" tIns="0" rIns="0" bIns="0" rtlCol="0" anchor="t">
            <a:spAutoFit/>
          </a:bodyPr>
          <a:lstStyle/>
          <a:p>
            <a:pPr algn="ctr">
              <a:lnSpc>
                <a:spcPts val="6160"/>
              </a:lnSpc>
            </a:pPr>
            <a:r>
              <a:rPr lang="en-US" sz="5600" b="1">
                <a:solidFill>
                  <a:srgbClr val="031862"/>
                </a:solidFill>
                <a:latin typeface="Roca Two Bold"/>
                <a:ea typeface="Roca Two Bold"/>
                <a:cs typeface="Roca Two Bold"/>
                <a:sym typeface="Roca Two Bold"/>
              </a:rPr>
              <a:t>EARLY DETECTION OF LUNG CANCER NODULES THROUGH CAPSULE NEURAL NETWORK</a:t>
            </a:r>
          </a:p>
        </p:txBody>
      </p:sp>
      <p:sp>
        <p:nvSpPr>
          <p:cNvPr id="12" name="TextBox 12"/>
          <p:cNvSpPr txBox="1"/>
          <p:nvPr/>
        </p:nvSpPr>
        <p:spPr>
          <a:xfrm>
            <a:off x="6149231" y="6815139"/>
            <a:ext cx="5989537" cy="431759"/>
          </a:xfrm>
          <a:prstGeom prst="rect">
            <a:avLst/>
          </a:prstGeom>
        </p:spPr>
        <p:txBody>
          <a:bodyPr lIns="0" tIns="0" rIns="0" bIns="0" rtlCol="0" anchor="t">
            <a:spAutoFit/>
          </a:bodyPr>
          <a:lstStyle/>
          <a:p>
            <a:pPr algn="ctr">
              <a:lnSpc>
                <a:spcPts val="3502"/>
              </a:lnSpc>
            </a:pPr>
            <a:r>
              <a:rPr lang="en-US" sz="2501" b="1">
                <a:solidFill>
                  <a:srgbClr val="031862"/>
                </a:solidFill>
                <a:latin typeface="Roca Two Bold"/>
                <a:ea typeface="Roca Two Bold"/>
                <a:cs typeface="Roca Two Bold"/>
                <a:sym typeface="Roca Two Bold"/>
              </a:rPr>
              <a:t>Presented By Aizaz Shabber Khan</a:t>
            </a:r>
          </a:p>
        </p:txBody>
      </p:sp>
      <p:sp>
        <p:nvSpPr>
          <p:cNvPr id="13" name="TextBox 13"/>
          <p:cNvSpPr txBox="1"/>
          <p:nvPr/>
        </p:nvSpPr>
        <p:spPr>
          <a:xfrm>
            <a:off x="3228456" y="1504119"/>
            <a:ext cx="11696696" cy="969254"/>
          </a:xfrm>
          <a:prstGeom prst="rect">
            <a:avLst/>
          </a:prstGeom>
        </p:spPr>
        <p:txBody>
          <a:bodyPr lIns="0" tIns="0" rIns="0" bIns="0" rtlCol="0" anchor="t">
            <a:spAutoFit/>
          </a:bodyPr>
          <a:lstStyle/>
          <a:p>
            <a:pPr algn="ctr">
              <a:lnSpc>
                <a:spcPts val="8001"/>
              </a:lnSpc>
            </a:pPr>
            <a:r>
              <a:rPr lang="en-US" sz="5715" b="1">
                <a:solidFill>
                  <a:srgbClr val="031862"/>
                </a:solidFill>
                <a:latin typeface="Roca Two Bold"/>
                <a:ea typeface="Roca Two Bold"/>
                <a:cs typeface="Roca Two Bold"/>
                <a:sym typeface="Roca Two Bold"/>
              </a:rPr>
              <a:t>Department of Computer Science </a:t>
            </a:r>
          </a:p>
        </p:txBody>
      </p:sp>
      <p:sp>
        <p:nvSpPr>
          <p:cNvPr id="14" name="TextBox 14"/>
          <p:cNvSpPr txBox="1"/>
          <p:nvPr/>
        </p:nvSpPr>
        <p:spPr>
          <a:xfrm>
            <a:off x="4687759" y="7930266"/>
            <a:ext cx="8994779" cy="1603003"/>
          </a:xfrm>
          <a:prstGeom prst="rect">
            <a:avLst/>
          </a:prstGeom>
        </p:spPr>
        <p:txBody>
          <a:bodyPr lIns="0" tIns="0" rIns="0" bIns="0" rtlCol="0" anchor="t">
            <a:spAutoFit/>
          </a:bodyPr>
          <a:lstStyle/>
          <a:p>
            <a:pPr algn="ctr">
              <a:lnSpc>
                <a:spcPts val="2520"/>
              </a:lnSpc>
            </a:pPr>
            <a:r>
              <a:rPr lang="en-US" sz="1800" b="1" dirty="0">
                <a:solidFill>
                  <a:srgbClr val="000000"/>
                </a:solidFill>
                <a:latin typeface="Roca Two Bold"/>
                <a:ea typeface="Roca Two Bold"/>
                <a:cs typeface="Roca Two Bold"/>
                <a:sym typeface="Roca Two Bold"/>
              </a:rPr>
              <a:t>Registration No: 2024(S)-MS-DS-06</a:t>
            </a:r>
          </a:p>
          <a:p>
            <a:pPr algn="ctr">
              <a:lnSpc>
                <a:spcPts val="2520"/>
              </a:lnSpc>
            </a:pPr>
            <a:r>
              <a:rPr lang="en-US" sz="1800" b="1" dirty="0">
                <a:solidFill>
                  <a:srgbClr val="000000"/>
                </a:solidFill>
                <a:latin typeface="Roca Two Bold"/>
                <a:ea typeface="Roca Two Bold"/>
                <a:cs typeface="Roca Two Bold"/>
                <a:sym typeface="Roca Two Bold"/>
              </a:rPr>
              <a:t> </a:t>
            </a:r>
          </a:p>
          <a:p>
            <a:pPr algn="ctr">
              <a:lnSpc>
                <a:spcPts val="2520"/>
              </a:lnSpc>
            </a:pPr>
            <a:r>
              <a:rPr lang="en-US" sz="1800" b="1" dirty="0">
                <a:solidFill>
                  <a:srgbClr val="000000"/>
                </a:solidFill>
                <a:latin typeface="Roca Two Bold"/>
                <a:ea typeface="Roca Two Bold"/>
                <a:cs typeface="Roca Two Bold"/>
                <a:sym typeface="Roca Two Bold"/>
              </a:rPr>
              <a:t>Supervisor: Dr Ayesha Altaf </a:t>
            </a:r>
          </a:p>
          <a:p>
            <a:pPr algn="ctr">
              <a:lnSpc>
                <a:spcPts val="2520"/>
              </a:lnSpc>
            </a:pPr>
            <a:r>
              <a:rPr lang="en-US" sz="1800" b="1" dirty="0">
                <a:solidFill>
                  <a:srgbClr val="000000"/>
                </a:solidFill>
                <a:latin typeface="Roca Two Bold"/>
                <a:ea typeface="Roca Two Bold"/>
                <a:cs typeface="Roca Two Bold"/>
                <a:sym typeface="Roca Two Bold"/>
              </a:rPr>
              <a:t>Department: Institute of  Data Science </a:t>
            </a:r>
          </a:p>
          <a:p>
            <a:pPr algn="ctr">
              <a:lnSpc>
                <a:spcPts val="2520"/>
              </a:lnSpc>
            </a:pPr>
            <a:endParaRPr lang="en-US" sz="1800" b="1" dirty="0">
              <a:solidFill>
                <a:srgbClr val="000000"/>
              </a:solidFill>
              <a:latin typeface="Roca Two Bold"/>
              <a:ea typeface="Roca Two Bold"/>
              <a:cs typeface="Roca Two Bold"/>
              <a:sym typeface="Roca Tw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15678" y="8458025"/>
            <a:ext cx="7425813" cy="3657950"/>
          </a:xfrm>
          <a:custGeom>
            <a:avLst/>
            <a:gdLst/>
            <a:ahLst/>
            <a:cxnLst/>
            <a:rect l="l" t="t" r="r" b="b"/>
            <a:pathLst>
              <a:path w="7425813" h="3657950">
                <a:moveTo>
                  <a:pt x="0" y="0"/>
                </a:moveTo>
                <a:lnTo>
                  <a:pt x="7425812" y="0"/>
                </a:lnTo>
                <a:lnTo>
                  <a:pt x="7425812" y="3657950"/>
                </a:lnTo>
                <a:lnTo>
                  <a:pt x="0" y="3657950"/>
                </a:lnTo>
                <a:lnTo>
                  <a:pt x="0" y="0"/>
                </a:lnTo>
                <a:close/>
              </a:path>
            </a:pathLst>
          </a:custGeom>
          <a:blipFill>
            <a:blip r:embed="rId2">
              <a:extLst>
                <a:ext uri="{96DAC541-7B7A-43D3-8B79-37D633B846F1}">
                  <asvg:svgBlip xmlns:asvg="http://schemas.microsoft.com/office/drawing/2016/SVG/main" r:embed="rId3"/>
                </a:ext>
              </a:extLst>
            </a:blip>
            <a:stretch>
              <a:fillRect t="-24086"/>
            </a:stretch>
          </a:blipFill>
        </p:spPr>
      </p:sp>
      <p:sp>
        <p:nvSpPr>
          <p:cNvPr id="3" name="Freeform 3"/>
          <p:cNvSpPr/>
          <p:nvPr/>
        </p:nvSpPr>
        <p:spPr>
          <a:xfrm>
            <a:off x="-3856383" y="7479932"/>
            <a:ext cx="7712766" cy="3196934"/>
          </a:xfrm>
          <a:custGeom>
            <a:avLst/>
            <a:gdLst/>
            <a:ahLst/>
            <a:cxnLst/>
            <a:rect l="l" t="t" r="r" b="b"/>
            <a:pathLst>
              <a:path w="7712766" h="3196934">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t="-15199"/>
            </a:stretch>
          </a:blipFill>
        </p:spPr>
      </p:sp>
      <p:grpSp>
        <p:nvGrpSpPr>
          <p:cNvPr id="4" name="Group 4"/>
          <p:cNvGrpSpPr/>
          <p:nvPr/>
        </p:nvGrpSpPr>
        <p:grpSpPr>
          <a:xfrm>
            <a:off x="533400" y="2844336"/>
            <a:ext cx="7712766" cy="6794964"/>
            <a:chOff x="0" y="0"/>
            <a:chExt cx="1058818" cy="773825"/>
          </a:xfrm>
        </p:grpSpPr>
        <p:sp>
          <p:nvSpPr>
            <p:cNvPr id="5" name="Freeform 5"/>
            <p:cNvSpPr/>
            <p:nvPr/>
          </p:nvSpPr>
          <p:spPr>
            <a:xfrm>
              <a:off x="0" y="0"/>
              <a:ext cx="1058818" cy="773825"/>
            </a:xfrm>
            <a:custGeom>
              <a:avLst/>
              <a:gdLst/>
              <a:ahLst/>
              <a:cxnLst/>
              <a:rect l="l" t="t" r="r" b="b"/>
              <a:pathLst>
                <a:path w="1058818" h="773825">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4847" r="-4847"/>
              </a:stretch>
            </a:blipFill>
          </p:spPr>
        </p:sp>
      </p:grpSp>
      <p:sp>
        <p:nvSpPr>
          <p:cNvPr id="6" name="Freeform 6"/>
          <p:cNvSpPr/>
          <p:nvPr/>
        </p:nvSpPr>
        <p:spPr>
          <a:xfrm flipH="1">
            <a:off x="14050213" y="-111221"/>
            <a:ext cx="4678372" cy="1286552"/>
          </a:xfrm>
          <a:custGeom>
            <a:avLst/>
            <a:gdLst/>
            <a:ahLst/>
            <a:cxnLst/>
            <a:rect l="l" t="t" r="r" b="b"/>
            <a:pathLst>
              <a:path w="4678372" h="128655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405251" y="1541950"/>
            <a:ext cx="15626164" cy="1302386"/>
          </a:xfrm>
          <a:prstGeom prst="rect">
            <a:avLst/>
          </a:prstGeom>
        </p:spPr>
        <p:txBody>
          <a:bodyPr lIns="0" tIns="0" rIns="0" bIns="0" rtlCol="0" anchor="t">
            <a:spAutoFit/>
          </a:bodyPr>
          <a:lstStyle/>
          <a:p>
            <a:pPr algn="l">
              <a:lnSpc>
                <a:spcPts val="10639"/>
              </a:lnSpc>
            </a:pPr>
            <a:r>
              <a:rPr lang="en-US" sz="7599" b="1">
                <a:solidFill>
                  <a:srgbClr val="031862"/>
                </a:solidFill>
                <a:latin typeface="Roca Two Bold"/>
                <a:ea typeface="Roca Two Bold"/>
                <a:cs typeface="Roca Two Bold"/>
                <a:sym typeface="Roca Two Bold"/>
              </a:rPr>
              <a:t>Capsule Network Architecture</a:t>
            </a:r>
          </a:p>
        </p:txBody>
      </p:sp>
      <p:sp>
        <p:nvSpPr>
          <p:cNvPr id="9" name="TextBox 9"/>
          <p:cNvSpPr txBox="1"/>
          <p:nvPr/>
        </p:nvSpPr>
        <p:spPr>
          <a:xfrm>
            <a:off x="8467476" y="3097741"/>
            <a:ext cx="8791824" cy="5980658"/>
          </a:xfrm>
          <a:prstGeom prst="rect">
            <a:avLst/>
          </a:prstGeom>
        </p:spPr>
        <p:txBody>
          <a:bodyPr lIns="0" tIns="0" rIns="0" bIns="0" rtlCol="0" anchor="t">
            <a:spAutoFit/>
          </a:bodyPr>
          <a:lstStyle/>
          <a:p>
            <a:pPr algn="l">
              <a:lnSpc>
                <a:spcPts val="5307"/>
              </a:lnSpc>
            </a:pPr>
            <a:r>
              <a:rPr lang="en-US" sz="3791" b="1">
                <a:solidFill>
                  <a:srgbClr val="031862"/>
                </a:solidFill>
                <a:latin typeface="DM Sans Bold"/>
                <a:ea typeface="DM Sans Bold"/>
                <a:cs typeface="DM Sans Bold"/>
                <a:sym typeface="DM Sans Bold"/>
              </a:rPr>
              <a:t>3 Architectures:</a:t>
            </a:r>
          </a:p>
          <a:p>
            <a:pPr marL="818479" lvl="1" indent="-409240" algn="l">
              <a:lnSpc>
                <a:spcPts val="5307"/>
              </a:lnSpc>
              <a:buAutoNum type="arabicPeriod"/>
            </a:pPr>
            <a:r>
              <a:rPr lang="en-US" sz="3791">
                <a:solidFill>
                  <a:srgbClr val="031862"/>
                </a:solidFill>
                <a:latin typeface="DM Sans"/>
                <a:ea typeface="DM Sans"/>
                <a:cs typeface="DM Sans"/>
                <a:sym typeface="DM Sans"/>
              </a:rPr>
              <a:t>Basic CapsNet (32 primary capsules)</a:t>
            </a:r>
          </a:p>
          <a:p>
            <a:pPr marL="818479" lvl="1" indent="-409240" algn="l">
              <a:lnSpc>
                <a:spcPts val="5307"/>
              </a:lnSpc>
              <a:buAutoNum type="arabicPeriod"/>
            </a:pPr>
            <a:r>
              <a:rPr lang="en-US" sz="3791">
                <a:solidFill>
                  <a:srgbClr val="031862"/>
                </a:solidFill>
                <a:latin typeface="DM Sans"/>
                <a:ea typeface="DM Sans"/>
                <a:cs typeface="DM Sans"/>
                <a:sym typeface="DM Sans"/>
              </a:rPr>
              <a:t>Enhanced CapsNet (64 capsules, regularization)</a:t>
            </a:r>
          </a:p>
          <a:p>
            <a:pPr marL="818479" lvl="1" indent="-409240" algn="l">
              <a:lnSpc>
                <a:spcPts val="5307"/>
              </a:lnSpc>
              <a:buAutoNum type="arabicPeriod"/>
            </a:pPr>
            <a:r>
              <a:rPr lang="en-US" sz="3791">
                <a:solidFill>
                  <a:srgbClr val="031862"/>
                </a:solidFill>
                <a:latin typeface="DM Sans"/>
                <a:ea typeface="DM Sans"/>
                <a:cs typeface="DM Sans"/>
                <a:sym typeface="DM Sans"/>
              </a:rPr>
              <a:t>Advanced CapsNet (optimized parameters)</a:t>
            </a:r>
          </a:p>
          <a:p>
            <a:pPr algn="l">
              <a:lnSpc>
                <a:spcPts val="5307"/>
              </a:lnSpc>
            </a:pPr>
            <a:r>
              <a:rPr lang="en-US" sz="3791">
                <a:solidFill>
                  <a:srgbClr val="031862"/>
                </a:solidFill>
                <a:latin typeface="DM Sans"/>
                <a:ea typeface="DM Sans"/>
                <a:cs typeface="DM Sans"/>
                <a:sym typeface="DM Sans"/>
              </a:rPr>
              <a:t>Encoder-decoder design with dynamic routing.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9698353" y="-3641824"/>
            <a:ext cx="5593047" cy="7891424"/>
          </a:xfrm>
          <a:custGeom>
            <a:avLst/>
            <a:gdLst/>
            <a:ahLst/>
            <a:cxnLst/>
            <a:rect l="l" t="t" r="r" b="b"/>
            <a:pathLst>
              <a:path w="5593047" h="7891424">
                <a:moveTo>
                  <a:pt x="0" y="0"/>
                </a:moveTo>
                <a:lnTo>
                  <a:pt x="5593047" y="0"/>
                </a:lnTo>
                <a:lnTo>
                  <a:pt x="5593047" y="7891424"/>
                </a:lnTo>
                <a:lnTo>
                  <a:pt x="0" y="7891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341438" y="2929267"/>
            <a:ext cx="6051404" cy="4500428"/>
            <a:chOff x="0" y="0"/>
            <a:chExt cx="937521" cy="697234"/>
          </a:xfrm>
        </p:grpSpPr>
        <p:sp>
          <p:nvSpPr>
            <p:cNvPr id="4" name="Freeform 4"/>
            <p:cNvSpPr/>
            <p:nvPr/>
          </p:nvSpPr>
          <p:spPr>
            <a:xfrm>
              <a:off x="0" y="0"/>
              <a:ext cx="937521" cy="697234"/>
            </a:xfrm>
            <a:custGeom>
              <a:avLst/>
              <a:gdLst/>
              <a:ahLst/>
              <a:cxnLst/>
              <a:rect l="l" t="t" r="r" b="b"/>
              <a:pathLst>
                <a:path w="937521" h="697234">
                  <a:moveTo>
                    <a:pt x="52454" y="0"/>
                  </a:moveTo>
                  <a:lnTo>
                    <a:pt x="885067" y="0"/>
                  </a:lnTo>
                  <a:cubicBezTo>
                    <a:pt x="914036" y="0"/>
                    <a:pt x="937521" y="23484"/>
                    <a:pt x="937521" y="52454"/>
                  </a:cubicBezTo>
                  <a:lnTo>
                    <a:pt x="937521" y="644780"/>
                  </a:lnTo>
                  <a:cubicBezTo>
                    <a:pt x="937521" y="658692"/>
                    <a:pt x="931994" y="672034"/>
                    <a:pt x="922157" y="681871"/>
                  </a:cubicBezTo>
                  <a:cubicBezTo>
                    <a:pt x="912320" y="691708"/>
                    <a:pt x="898979" y="697234"/>
                    <a:pt x="885067" y="697234"/>
                  </a:cubicBezTo>
                  <a:lnTo>
                    <a:pt x="52454" y="697234"/>
                  </a:lnTo>
                  <a:cubicBezTo>
                    <a:pt x="38542" y="697234"/>
                    <a:pt x="25200" y="691708"/>
                    <a:pt x="15363" y="681871"/>
                  </a:cubicBezTo>
                  <a:cubicBezTo>
                    <a:pt x="5526" y="672034"/>
                    <a:pt x="0" y="658692"/>
                    <a:pt x="0" y="644780"/>
                  </a:cubicBezTo>
                  <a:lnTo>
                    <a:pt x="0" y="52454"/>
                  </a:lnTo>
                  <a:cubicBezTo>
                    <a:pt x="0" y="38542"/>
                    <a:pt x="5526" y="25200"/>
                    <a:pt x="15363" y="15363"/>
                  </a:cubicBezTo>
                  <a:cubicBezTo>
                    <a:pt x="25200" y="5526"/>
                    <a:pt x="38542" y="0"/>
                    <a:pt x="52454" y="0"/>
                  </a:cubicBezTo>
                  <a:close/>
                </a:path>
              </a:pathLst>
            </a:custGeom>
            <a:blipFill>
              <a:blip r:embed="rId4"/>
              <a:stretch>
                <a:fillRect l="-5812" r="-5812"/>
              </a:stretch>
            </a:blipFill>
          </p:spPr>
        </p:sp>
      </p:grpSp>
      <p:sp>
        <p:nvSpPr>
          <p:cNvPr id="5" name="Freeform 5"/>
          <p:cNvSpPr/>
          <p:nvPr/>
        </p:nvSpPr>
        <p:spPr>
          <a:xfrm flipV="1">
            <a:off x="-3026935" y="7429696"/>
            <a:ext cx="8111270" cy="3467568"/>
          </a:xfrm>
          <a:custGeom>
            <a:avLst/>
            <a:gdLst/>
            <a:ahLst/>
            <a:cxnLst/>
            <a:rect l="l" t="t" r="r" b="b"/>
            <a:pathLst>
              <a:path w="8111270" h="3467568">
                <a:moveTo>
                  <a:pt x="0" y="3467568"/>
                </a:moveTo>
                <a:lnTo>
                  <a:pt x="8111270" y="3467568"/>
                </a:lnTo>
                <a:lnTo>
                  <a:pt x="8111270" y="0"/>
                </a:lnTo>
                <a:lnTo>
                  <a:pt x="0" y="0"/>
                </a:lnTo>
                <a:lnTo>
                  <a:pt x="0" y="346756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05251" y="1894375"/>
            <a:ext cx="9275491" cy="1809749"/>
          </a:xfrm>
          <a:prstGeom prst="rect">
            <a:avLst/>
          </a:prstGeom>
        </p:spPr>
        <p:txBody>
          <a:bodyPr lIns="0" tIns="0" rIns="0" bIns="0" rtlCol="0" anchor="t">
            <a:spAutoFit/>
          </a:bodyPr>
          <a:lstStyle/>
          <a:p>
            <a:pPr algn="l">
              <a:lnSpc>
                <a:spcPts val="6974"/>
              </a:lnSpc>
            </a:pPr>
            <a:r>
              <a:rPr lang="en-US" sz="7499" b="1">
                <a:solidFill>
                  <a:srgbClr val="031862"/>
                </a:solidFill>
                <a:latin typeface="Roca Two Bold"/>
                <a:ea typeface="Roca Two Bold"/>
                <a:cs typeface="Roca Two Bold"/>
                <a:sym typeface="Roca Two Bold"/>
              </a:rPr>
              <a:t>Utilization of Research Results</a:t>
            </a:r>
          </a:p>
        </p:txBody>
      </p:sp>
      <p:sp>
        <p:nvSpPr>
          <p:cNvPr id="7" name="TextBox 7"/>
          <p:cNvSpPr txBox="1"/>
          <p:nvPr/>
        </p:nvSpPr>
        <p:spPr>
          <a:xfrm>
            <a:off x="1405251" y="3993047"/>
            <a:ext cx="9730444" cy="3245485"/>
          </a:xfrm>
          <a:prstGeom prst="rect">
            <a:avLst/>
          </a:prstGeom>
        </p:spPr>
        <p:txBody>
          <a:bodyPr lIns="0" tIns="0" rIns="0" bIns="0" rtlCol="0" anchor="t">
            <a:spAutoFit/>
          </a:bodyPr>
          <a:lstStyle/>
          <a:p>
            <a:pPr marL="669286" lvl="1" indent="-334643" algn="just">
              <a:lnSpc>
                <a:spcPts val="4339"/>
              </a:lnSpc>
              <a:buFont typeface="Arial"/>
              <a:buChar char="•"/>
            </a:pPr>
            <a:r>
              <a:rPr lang="en-US" sz="3099">
                <a:solidFill>
                  <a:srgbClr val="031862"/>
                </a:solidFill>
                <a:latin typeface="DM Sans"/>
                <a:ea typeface="DM Sans"/>
                <a:cs typeface="DM Sans"/>
                <a:sym typeface="DM Sans"/>
              </a:rPr>
              <a:t>AI-driven healthcare systems for early detection.</a:t>
            </a:r>
          </a:p>
          <a:p>
            <a:pPr marL="669286" lvl="1" indent="-334643" algn="just">
              <a:lnSpc>
                <a:spcPts val="4339"/>
              </a:lnSpc>
              <a:buFont typeface="Arial"/>
              <a:buChar char="•"/>
            </a:pPr>
            <a:r>
              <a:rPr lang="en-US" sz="3099">
                <a:solidFill>
                  <a:srgbClr val="031862"/>
                </a:solidFill>
                <a:latin typeface="DM Sans"/>
                <a:ea typeface="DM Sans"/>
                <a:cs typeface="DM Sans"/>
                <a:sym typeface="DM Sans"/>
              </a:rPr>
              <a:t>Integration in automated screening programs.</a:t>
            </a:r>
          </a:p>
          <a:p>
            <a:pPr marL="669286" lvl="1" indent="-334643" algn="just">
              <a:lnSpc>
                <a:spcPts val="4339"/>
              </a:lnSpc>
              <a:buFont typeface="Arial"/>
              <a:buChar char="•"/>
            </a:pPr>
            <a:r>
              <a:rPr lang="en-US" sz="3099">
                <a:solidFill>
                  <a:srgbClr val="031862"/>
                </a:solidFill>
                <a:latin typeface="DM Sans"/>
                <a:ea typeface="DM Sans"/>
                <a:cs typeface="DM Sans"/>
                <a:sym typeface="DM Sans"/>
              </a:rPr>
              <a:t>Benefits: improved accuracy, reduced false positives.</a:t>
            </a:r>
          </a:p>
          <a:p>
            <a:pPr marL="669286" lvl="1" indent="-334643" algn="just">
              <a:lnSpc>
                <a:spcPts val="4339"/>
              </a:lnSpc>
              <a:buFont typeface="Arial"/>
              <a:buChar char="•"/>
            </a:pPr>
            <a:r>
              <a:rPr lang="en-US" sz="3099">
                <a:solidFill>
                  <a:srgbClr val="031862"/>
                </a:solidFill>
                <a:latin typeface="DM Sans"/>
                <a:ea typeface="DM Sans"/>
                <a:cs typeface="DM Sans"/>
                <a:sym typeface="DM Sans"/>
              </a:rPr>
              <a:t>Contribution to AI and medical research communities.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493840" y="5489049"/>
            <a:ext cx="10769287" cy="7538501"/>
          </a:xfrm>
          <a:custGeom>
            <a:avLst/>
            <a:gdLst/>
            <a:ahLst/>
            <a:cxnLst/>
            <a:rect l="l" t="t" r="r" b="b"/>
            <a:pathLst>
              <a:path w="10769287" h="7538501">
                <a:moveTo>
                  <a:pt x="0" y="0"/>
                </a:moveTo>
                <a:lnTo>
                  <a:pt x="10769287" y="0"/>
                </a:lnTo>
                <a:lnTo>
                  <a:pt x="10769287" y="7538502"/>
                </a:lnTo>
                <a:lnTo>
                  <a:pt x="0" y="7538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15675" y="2095326"/>
            <a:ext cx="5986984" cy="5490764"/>
            <a:chOff x="0" y="0"/>
            <a:chExt cx="1122497" cy="1029461"/>
          </a:xfrm>
        </p:grpSpPr>
        <p:sp>
          <p:nvSpPr>
            <p:cNvPr id="4" name="Freeform 4"/>
            <p:cNvSpPr/>
            <p:nvPr/>
          </p:nvSpPr>
          <p:spPr>
            <a:xfrm>
              <a:off x="0" y="0"/>
              <a:ext cx="1122497" cy="1029461"/>
            </a:xfrm>
            <a:custGeom>
              <a:avLst/>
              <a:gdLst/>
              <a:ahLst/>
              <a:cxnLst/>
              <a:rect l="l" t="t" r="r" b="b"/>
              <a:pathLst>
                <a:path w="1122497" h="1029461">
                  <a:moveTo>
                    <a:pt x="53018" y="0"/>
                  </a:moveTo>
                  <a:lnTo>
                    <a:pt x="1069479" y="0"/>
                  </a:lnTo>
                  <a:cubicBezTo>
                    <a:pt x="1083540" y="0"/>
                    <a:pt x="1097026" y="5586"/>
                    <a:pt x="1106969" y="15529"/>
                  </a:cubicBezTo>
                  <a:cubicBezTo>
                    <a:pt x="1116911" y="25471"/>
                    <a:pt x="1122497" y="38957"/>
                    <a:pt x="1122497" y="53018"/>
                  </a:cubicBezTo>
                  <a:lnTo>
                    <a:pt x="1122497" y="976443"/>
                  </a:lnTo>
                  <a:cubicBezTo>
                    <a:pt x="1122497" y="1005724"/>
                    <a:pt x="1098760" y="1029461"/>
                    <a:pt x="1069479" y="1029461"/>
                  </a:cubicBezTo>
                  <a:lnTo>
                    <a:pt x="53018" y="1029461"/>
                  </a:lnTo>
                  <a:cubicBezTo>
                    <a:pt x="38957" y="1029461"/>
                    <a:pt x="25471" y="1023875"/>
                    <a:pt x="15529" y="1013932"/>
                  </a:cubicBezTo>
                  <a:cubicBezTo>
                    <a:pt x="5586" y="1003990"/>
                    <a:pt x="0" y="990504"/>
                    <a:pt x="0" y="976443"/>
                  </a:cubicBezTo>
                  <a:lnTo>
                    <a:pt x="0" y="53018"/>
                  </a:lnTo>
                  <a:cubicBezTo>
                    <a:pt x="0" y="38957"/>
                    <a:pt x="5586" y="25471"/>
                    <a:pt x="15529" y="15529"/>
                  </a:cubicBezTo>
                  <a:cubicBezTo>
                    <a:pt x="25471" y="5586"/>
                    <a:pt x="38957" y="0"/>
                    <a:pt x="53018" y="0"/>
                  </a:cubicBezTo>
                  <a:close/>
                </a:path>
              </a:pathLst>
            </a:custGeom>
            <a:blipFill>
              <a:blip r:embed="rId4"/>
              <a:stretch>
                <a:fillRect l="-11141" r="-11141"/>
              </a:stretch>
            </a:blipFill>
          </p:spPr>
        </p:sp>
      </p:grpSp>
      <p:sp>
        <p:nvSpPr>
          <p:cNvPr id="5" name="Freeform 5"/>
          <p:cNvSpPr/>
          <p:nvPr/>
        </p:nvSpPr>
        <p:spPr>
          <a:xfrm>
            <a:off x="-2674806" y="8615425"/>
            <a:ext cx="6788123" cy="1671575"/>
          </a:xfrm>
          <a:custGeom>
            <a:avLst/>
            <a:gdLst/>
            <a:ahLst/>
            <a:cxnLst/>
            <a:rect l="l" t="t" r="r" b="b"/>
            <a:pathLst>
              <a:path w="6788123" h="1671575">
                <a:moveTo>
                  <a:pt x="0" y="0"/>
                </a:moveTo>
                <a:lnTo>
                  <a:pt x="6788123" y="0"/>
                </a:lnTo>
                <a:lnTo>
                  <a:pt x="6788123" y="1671575"/>
                </a:lnTo>
                <a:lnTo>
                  <a:pt x="0" y="1671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405251" y="1541950"/>
            <a:ext cx="9810423" cy="1302386"/>
          </a:xfrm>
          <a:prstGeom prst="rect">
            <a:avLst/>
          </a:prstGeom>
        </p:spPr>
        <p:txBody>
          <a:bodyPr lIns="0" tIns="0" rIns="0" bIns="0" rtlCol="0" anchor="t">
            <a:spAutoFit/>
          </a:bodyPr>
          <a:lstStyle/>
          <a:p>
            <a:pPr algn="l">
              <a:lnSpc>
                <a:spcPts val="10639"/>
              </a:lnSpc>
            </a:pPr>
            <a:r>
              <a:rPr lang="en-US" sz="7599" b="1">
                <a:solidFill>
                  <a:srgbClr val="031862"/>
                </a:solidFill>
                <a:latin typeface="Roca Two Bold"/>
                <a:ea typeface="Roca Two Bold"/>
                <a:cs typeface="Roca Two Bold"/>
                <a:sym typeface="Roca Two Bold"/>
              </a:rPr>
              <a:t>Research Outcomes</a:t>
            </a:r>
          </a:p>
        </p:txBody>
      </p:sp>
      <p:sp>
        <p:nvSpPr>
          <p:cNvPr id="8" name="TextBox 8"/>
          <p:cNvSpPr txBox="1"/>
          <p:nvPr/>
        </p:nvSpPr>
        <p:spPr>
          <a:xfrm>
            <a:off x="1405251" y="3244361"/>
            <a:ext cx="8867701" cy="38042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31862"/>
                </a:solidFill>
                <a:latin typeface="DM Sans"/>
                <a:ea typeface="DM Sans"/>
                <a:cs typeface="DM Sans"/>
                <a:sym typeface="DM Sans"/>
              </a:rPr>
              <a:t>Three optimized CapsNet architectures.</a:t>
            </a:r>
          </a:p>
          <a:p>
            <a:pPr marL="777240" lvl="1" indent="-388620" algn="l">
              <a:lnSpc>
                <a:spcPts val="5040"/>
              </a:lnSpc>
              <a:buFont typeface="Arial"/>
              <a:buChar char="•"/>
            </a:pPr>
            <a:r>
              <a:rPr lang="en-US" sz="3600">
                <a:solidFill>
                  <a:srgbClr val="031862"/>
                </a:solidFill>
                <a:latin typeface="DM Sans"/>
                <a:ea typeface="DM Sans"/>
                <a:cs typeface="DM Sans"/>
                <a:sym typeface="DM Sans"/>
              </a:rPr>
              <a:t>Enhanced performance over CNNs.</a:t>
            </a:r>
          </a:p>
          <a:p>
            <a:pPr marL="777240" lvl="1" indent="-388620" algn="l">
              <a:lnSpc>
                <a:spcPts val="5040"/>
              </a:lnSpc>
              <a:buFont typeface="Arial"/>
              <a:buChar char="•"/>
            </a:pPr>
            <a:r>
              <a:rPr lang="en-US" sz="3600">
                <a:solidFill>
                  <a:srgbClr val="031862"/>
                </a:solidFill>
                <a:latin typeface="DM Sans"/>
                <a:ea typeface="DM Sans"/>
                <a:cs typeface="DM Sans"/>
                <a:sym typeface="DM Sans"/>
              </a:rPr>
              <a:t>Framework for clinical deployment.</a:t>
            </a:r>
          </a:p>
          <a:p>
            <a:pPr marL="777240" lvl="1" indent="-388620" algn="l">
              <a:lnSpc>
                <a:spcPts val="5040"/>
              </a:lnSpc>
              <a:buFont typeface="Arial"/>
              <a:buChar char="•"/>
            </a:pPr>
            <a:r>
              <a:rPr lang="en-US" sz="3600">
                <a:solidFill>
                  <a:srgbClr val="031862"/>
                </a:solidFill>
                <a:latin typeface="DM Sans"/>
                <a:ea typeface="DM Sans"/>
                <a:cs typeface="DM Sans"/>
                <a:sym typeface="DM Sans"/>
              </a:rPr>
              <a:t>Deliverables: visual results, ROC curves, confusion matrices.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07191" y="7273525"/>
            <a:ext cx="3008642" cy="3008642"/>
          </a:xfrm>
          <a:custGeom>
            <a:avLst/>
            <a:gdLst/>
            <a:ahLst/>
            <a:cxnLst/>
            <a:rect l="l" t="t" r="r" b="b"/>
            <a:pathLst>
              <a:path w="3008642" h="3008642">
                <a:moveTo>
                  <a:pt x="0" y="0"/>
                </a:moveTo>
                <a:lnTo>
                  <a:pt x="3008642" y="0"/>
                </a:lnTo>
                <a:lnTo>
                  <a:pt x="3008642" y="3008642"/>
                </a:lnTo>
                <a:lnTo>
                  <a:pt x="0" y="3008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46402" y="6600454"/>
            <a:ext cx="3008642" cy="3008642"/>
          </a:xfrm>
          <a:custGeom>
            <a:avLst/>
            <a:gdLst/>
            <a:ahLst/>
            <a:cxnLst/>
            <a:rect l="l" t="t" r="r" b="b"/>
            <a:pathLst>
              <a:path w="3008642" h="3008642">
                <a:moveTo>
                  <a:pt x="0" y="0"/>
                </a:moveTo>
                <a:lnTo>
                  <a:pt x="3008642" y="0"/>
                </a:lnTo>
                <a:lnTo>
                  <a:pt x="3008642" y="3008642"/>
                </a:lnTo>
                <a:lnTo>
                  <a:pt x="0" y="3008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124698" y="2587035"/>
            <a:ext cx="6877232" cy="6671265"/>
            <a:chOff x="0" y="0"/>
            <a:chExt cx="1065463" cy="1033554"/>
          </a:xfrm>
        </p:grpSpPr>
        <p:sp>
          <p:nvSpPr>
            <p:cNvPr id="5" name="Freeform 5"/>
            <p:cNvSpPr/>
            <p:nvPr/>
          </p:nvSpPr>
          <p:spPr>
            <a:xfrm>
              <a:off x="0" y="0"/>
              <a:ext cx="1065463" cy="1033553"/>
            </a:xfrm>
            <a:custGeom>
              <a:avLst/>
              <a:gdLst/>
              <a:ahLst/>
              <a:cxnLst/>
              <a:rect l="l" t="t" r="r" b="b"/>
              <a:pathLst>
                <a:path w="1065463" h="1033553">
                  <a:moveTo>
                    <a:pt x="46155" y="0"/>
                  </a:moveTo>
                  <a:lnTo>
                    <a:pt x="1019308" y="0"/>
                  </a:lnTo>
                  <a:cubicBezTo>
                    <a:pt x="1044799" y="0"/>
                    <a:pt x="1065463" y="20664"/>
                    <a:pt x="1065463" y="46155"/>
                  </a:cubicBezTo>
                  <a:lnTo>
                    <a:pt x="1065463" y="987398"/>
                  </a:lnTo>
                  <a:cubicBezTo>
                    <a:pt x="1065463" y="999640"/>
                    <a:pt x="1060600" y="1011379"/>
                    <a:pt x="1051945" y="1020035"/>
                  </a:cubicBezTo>
                  <a:cubicBezTo>
                    <a:pt x="1043289" y="1028691"/>
                    <a:pt x="1031549" y="1033553"/>
                    <a:pt x="1019308" y="1033553"/>
                  </a:cubicBezTo>
                  <a:lnTo>
                    <a:pt x="46155" y="1033553"/>
                  </a:lnTo>
                  <a:cubicBezTo>
                    <a:pt x="33914" y="1033553"/>
                    <a:pt x="22174" y="1028691"/>
                    <a:pt x="13518" y="1020035"/>
                  </a:cubicBezTo>
                  <a:cubicBezTo>
                    <a:pt x="4863" y="1011379"/>
                    <a:pt x="0" y="999640"/>
                    <a:pt x="0" y="987398"/>
                  </a:cubicBezTo>
                  <a:lnTo>
                    <a:pt x="0" y="46155"/>
                  </a:lnTo>
                  <a:cubicBezTo>
                    <a:pt x="0" y="33914"/>
                    <a:pt x="4863" y="22174"/>
                    <a:pt x="13518" y="13518"/>
                  </a:cubicBezTo>
                  <a:cubicBezTo>
                    <a:pt x="22174" y="4863"/>
                    <a:pt x="33914" y="0"/>
                    <a:pt x="46155" y="0"/>
                  </a:cubicBezTo>
                  <a:close/>
                </a:path>
              </a:pathLst>
            </a:custGeom>
            <a:blipFill>
              <a:blip r:embed="rId4"/>
              <a:stretch>
                <a:fillRect l="-14591" r="-14591"/>
              </a:stretch>
            </a:blipFill>
          </p:spPr>
        </p:sp>
      </p:grpSp>
      <p:sp>
        <p:nvSpPr>
          <p:cNvPr id="6" name="Freeform 6"/>
          <p:cNvSpPr/>
          <p:nvPr/>
        </p:nvSpPr>
        <p:spPr>
          <a:xfrm>
            <a:off x="-480304" y="8844818"/>
            <a:ext cx="5372647" cy="1920721"/>
          </a:xfrm>
          <a:custGeom>
            <a:avLst/>
            <a:gdLst/>
            <a:ahLst/>
            <a:cxnLst/>
            <a:rect l="l" t="t" r="r" b="b"/>
            <a:pathLst>
              <a:path w="5372647" h="1920721">
                <a:moveTo>
                  <a:pt x="0" y="0"/>
                </a:moveTo>
                <a:lnTo>
                  <a:pt x="5372647" y="0"/>
                </a:lnTo>
                <a:lnTo>
                  <a:pt x="5372647" y="1920722"/>
                </a:lnTo>
                <a:lnTo>
                  <a:pt x="0" y="1920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439868" y="-664140"/>
            <a:ext cx="5542908" cy="2042265"/>
          </a:xfrm>
          <a:custGeom>
            <a:avLst/>
            <a:gdLst/>
            <a:ahLst/>
            <a:cxnLst/>
            <a:rect l="l" t="t" r="r" b="b"/>
            <a:pathLst>
              <a:path w="5542908" h="2042265">
                <a:moveTo>
                  <a:pt x="0" y="0"/>
                </a:moveTo>
                <a:lnTo>
                  <a:pt x="5542908" y="0"/>
                </a:lnTo>
                <a:lnTo>
                  <a:pt x="5542908" y="2042265"/>
                </a:lnTo>
                <a:lnTo>
                  <a:pt x="0" y="2042265"/>
                </a:lnTo>
                <a:lnTo>
                  <a:pt x="0" y="0"/>
                </a:lnTo>
                <a:close/>
              </a:path>
            </a:pathLst>
          </a:custGeom>
          <a:blipFill>
            <a:blip r:embed="rId7">
              <a:extLst>
                <a:ext uri="{96DAC541-7B7A-43D3-8B79-37D633B846F1}">
                  <asvg:svgBlip xmlns:asvg="http://schemas.microsoft.com/office/drawing/2016/SVG/main" r:embed="rId8"/>
                </a:ext>
              </a:extLst>
            </a:blip>
            <a:stretch>
              <a:fillRect b="-16706"/>
            </a:stretch>
          </a:blipFill>
        </p:spPr>
      </p:sp>
      <p:sp>
        <p:nvSpPr>
          <p:cNvPr id="8" name="TextBox 8"/>
          <p:cNvSpPr txBox="1"/>
          <p:nvPr/>
        </p:nvSpPr>
        <p:spPr>
          <a:xfrm>
            <a:off x="1178934" y="866775"/>
            <a:ext cx="10692038" cy="1452295"/>
          </a:xfrm>
          <a:prstGeom prst="rect">
            <a:avLst/>
          </a:prstGeom>
        </p:spPr>
        <p:txBody>
          <a:bodyPr lIns="0" tIns="0" rIns="0" bIns="0" rtlCol="0" anchor="t">
            <a:spAutoFit/>
          </a:bodyPr>
          <a:lstStyle/>
          <a:p>
            <a:pPr algn="l">
              <a:lnSpc>
                <a:spcPts val="11953"/>
              </a:lnSpc>
            </a:pPr>
            <a:r>
              <a:rPr lang="en-US" sz="8538" b="1">
                <a:solidFill>
                  <a:srgbClr val="031862"/>
                </a:solidFill>
                <a:latin typeface="Roca Two Bold"/>
                <a:ea typeface="Roca Two Bold"/>
                <a:cs typeface="Roca Two Bold"/>
                <a:sym typeface="Roca Two Bold"/>
              </a:rPr>
              <a:t>Research Timetable</a:t>
            </a:r>
          </a:p>
        </p:txBody>
      </p:sp>
      <p:sp>
        <p:nvSpPr>
          <p:cNvPr id="9" name="TextBox 9"/>
          <p:cNvSpPr txBox="1"/>
          <p:nvPr/>
        </p:nvSpPr>
        <p:spPr>
          <a:xfrm>
            <a:off x="1178934" y="2520360"/>
            <a:ext cx="8945764" cy="6356985"/>
          </a:xfrm>
          <a:prstGeom prst="rect">
            <a:avLst/>
          </a:prstGeom>
        </p:spPr>
        <p:txBody>
          <a:bodyPr lIns="0" tIns="0" rIns="0" bIns="0" rtlCol="0" anchor="t">
            <a:spAutoFit/>
          </a:bodyPr>
          <a:lstStyle/>
          <a:p>
            <a:pPr algn="l">
              <a:lnSpc>
                <a:spcPts val="5040"/>
              </a:lnSpc>
            </a:pPr>
            <a:r>
              <a:rPr lang="en-US" sz="3600">
                <a:solidFill>
                  <a:srgbClr val="031862"/>
                </a:solidFill>
                <a:latin typeface="DM Sans"/>
                <a:ea typeface="DM Sans"/>
                <a:cs typeface="DM Sans"/>
                <a:sym typeface="DM Sans"/>
              </a:rPr>
              <a:t>Month 1: Literature Review &amp; Dataset Collection</a:t>
            </a:r>
          </a:p>
          <a:p>
            <a:pPr algn="l">
              <a:lnSpc>
                <a:spcPts val="5040"/>
              </a:lnSpc>
            </a:pPr>
            <a:r>
              <a:rPr lang="en-US" sz="3600">
                <a:solidFill>
                  <a:srgbClr val="031862"/>
                </a:solidFill>
                <a:latin typeface="DM Sans"/>
                <a:ea typeface="DM Sans"/>
                <a:cs typeface="DM Sans"/>
                <a:sym typeface="DM Sans"/>
              </a:rPr>
              <a:t>Month 2: Data Preprocessing</a:t>
            </a:r>
          </a:p>
          <a:p>
            <a:pPr algn="l">
              <a:lnSpc>
                <a:spcPts val="5040"/>
              </a:lnSpc>
            </a:pPr>
            <a:r>
              <a:rPr lang="en-US" sz="3600">
                <a:solidFill>
                  <a:srgbClr val="031862"/>
                </a:solidFill>
                <a:latin typeface="DM Sans"/>
                <a:ea typeface="DM Sans"/>
                <a:cs typeface="DM Sans"/>
                <a:sym typeface="DM Sans"/>
              </a:rPr>
              <a:t>Month 3: Implement Architecture 1</a:t>
            </a:r>
          </a:p>
          <a:p>
            <a:pPr algn="l">
              <a:lnSpc>
                <a:spcPts val="5040"/>
              </a:lnSpc>
            </a:pPr>
            <a:r>
              <a:rPr lang="en-US" sz="3600">
                <a:solidFill>
                  <a:srgbClr val="031862"/>
                </a:solidFill>
                <a:latin typeface="DM Sans"/>
                <a:ea typeface="DM Sans"/>
                <a:cs typeface="DM Sans"/>
                <a:sym typeface="DM Sans"/>
              </a:rPr>
              <a:t>Month 4: Develop Architectures 2 &amp; 3</a:t>
            </a:r>
          </a:p>
          <a:p>
            <a:pPr algn="l">
              <a:lnSpc>
                <a:spcPts val="5040"/>
              </a:lnSpc>
            </a:pPr>
            <a:r>
              <a:rPr lang="en-US" sz="3600">
                <a:solidFill>
                  <a:srgbClr val="031862"/>
                </a:solidFill>
                <a:latin typeface="DM Sans"/>
                <a:ea typeface="DM Sans"/>
                <a:cs typeface="DM Sans"/>
                <a:sym typeface="DM Sans"/>
              </a:rPr>
              <a:t>Month 5: Training &amp; Evaluation</a:t>
            </a:r>
          </a:p>
          <a:p>
            <a:pPr algn="l">
              <a:lnSpc>
                <a:spcPts val="5040"/>
              </a:lnSpc>
            </a:pPr>
            <a:r>
              <a:rPr lang="en-US" sz="3600">
                <a:solidFill>
                  <a:srgbClr val="031862"/>
                </a:solidFill>
                <a:latin typeface="DM Sans"/>
                <a:ea typeface="DM Sans"/>
                <a:cs typeface="DM Sans"/>
                <a:sym typeface="DM Sans"/>
              </a:rPr>
              <a:t>Month 6: CNN Baseline &amp; Comparison</a:t>
            </a:r>
          </a:p>
          <a:p>
            <a:pPr algn="l">
              <a:lnSpc>
                <a:spcPts val="5040"/>
              </a:lnSpc>
            </a:pPr>
            <a:r>
              <a:rPr lang="en-US" sz="3600">
                <a:solidFill>
                  <a:srgbClr val="031862"/>
                </a:solidFill>
                <a:latin typeface="DM Sans"/>
                <a:ea typeface="DM Sans"/>
                <a:cs typeface="DM Sans"/>
                <a:sym typeface="DM Sans"/>
              </a:rPr>
              <a:t>Month 7: Results &amp; Documentation</a:t>
            </a:r>
          </a:p>
          <a:p>
            <a:pPr algn="l">
              <a:lnSpc>
                <a:spcPts val="5040"/>
              </a:lnSpc>
            </a:pPr>
            <a:r>
              <a:rPr lang="en-US" sz="3600">
                <a:solidFill>
                  <a:srgbClr val="031862"/>
                </a:solidFill>
                <a:latin typeface="DM Sans"/>
                <a:ea typeface="DM Sans"/>
                <a:cs typeface="DM Sans"/>
                <a:sym typeface="DM Sans"/>
              </a:rPr>
              <a:t>Month 8: Thesis &amp; Defense Prep</a:t>
            </a:r>
          </a:p>
          <a:p>
            <a:pPr algn="l">
              <a:lnSpc>
                <a:spcPts val="5040"/>
              </a:lnSpc>
            </a:pPr>
            <a:endParaRPr lang="en-US" sz="3600">
              <a:solidFill>
                <a:srgbClr val="031862"/>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2820" y="2119927"/>
            <a:ext cx="8455425" cy="6931968"/>
            <a:chOff x="0" y="0"/>
            <a:chExt cx="2226943" cy="1825704"/>
          </a:xfrm>
        </p:grpSpPr>
        <p:sp>
          <p:nvSpPr>
            <p:cNvPr id="3" name="Freeform 3"/>
            <p:cNvSpPr/>
            <p:nvPr/>
          </p:nvSpPr>
          <p:spPr>
            <a:xfrm>
              <a:off x="0" y="0"/>
              <a:ext cx="2226943" cy="1825703"/>
            </a:xfrm>
            <a:custGeom>
              <a:avLst/>
              <a:gdLst/>
              <a:ahLst/>
              <a:cxnLst/>
              <a:rect l="l" t="t" r="r" b="b"/>
              <a:pathLst>
                <a:path w="2226943" h="1825703">
                  <a:moveTo>
                    <a:pt x="46696" y="0"/>
                  </a:moveTo>
                  <a:lnTo>
                    <a:pt x="2180247" y="0"/>
                  </a:lnTo>
                  <a:cubicBezTo>
                    <a:pt x="2206037" y="0"/>
                    <a:pt x="2226943" y="20907"/>
                    <a:pt x="2226943" y="46696"/>
                  </a:cubicBezTo>
                  <a:lnTo>
                    <a:pt x="2226943" y="1779007"/>
                  </a:lnTo>
                  <a:cubicBezTo>
                    <a:pt x="2226943" y="1791392"/>
                    <a:pt x="2222023" y="1803269"/>
                    <a:pt x="2213266" y="1812026"/>
                  </a:cubicBezTo>
                  <a:cubicBezTo>
                    <a:pt x="2204509" y="1820784"/>
                    <a:pt x="2192632" y="1825703"/>
                    <a:pt x="2180247" y="1825703"/>
                  </a:cubicBezTo>
                  <a:lnTo>
                    <a:pt x="46696" y="1825703"/>
                  </a:lnTo>
                  <a:cubicBezTo>
                    <a:pt x="34312" y="1825703"/>
                    <a:pt x="22434" y="1820784"/>
                    <a:pt x="13677" y="1812026"/>
                  </a:cubicBezTo>
                  <a:cubicBezTo>
                    <a:pt x="4920" y="1803269"/>
                    <a:pt x="0" y="1791392"/>
                    <a:pt x="0" y="1779007"/>
                  </a:cubicBezTo>
                  <a:lnTo>
                    <a:pt x="0" y="46696"/>
                  </a:lnTo>
                  <a:cubicBezTo>
                    <a:pt x="0" y="34312"/>
                    <a:pt x="4920" y="22434"/>
                    <a:pt x="13677" y="13677"/>
                  </a:cubicBezTo>
                  <a:cubicBezTo>
                    <a:pt x="22434" y="4920"/>
                    <a:pt x="34312" y="0"/>
                    <a:pt x="46696" y="0"/>
                  </a:cubicBezTo>
                  <a:close/>
                </a:path>
              </a:pathLst>
            </a:custGeom>
            <a:solidFill>
              <a:srgbClr val="000000">
                <a:alpha val="0"/>
              </a:srgbClr>
            </a:solidFill>
            <a:ln w="142875" cap="rnd">
              <a:solidFill>
                <a:srgbClr val="5B8BD2"/>
              </a:solidFill>
              <a:prstDash val="solid"/>
              <a:round/>
            </a:ln>
          </p:spPr>
        </p:sp>
        <p:sp>
          <p:nvSpPr>
            <p:cNvPr id="4" name="TextBox 4"/>
            <p:cNvSpPr txBox="1"/>
            <p:nvPr/>
          </p:nvSpPr>
          <p:spPr>
            <a:xfrm>
              <a:off x="0" y="-57150"/>
              <a:ext cx="2226943" cy="1882854"/>
            </a:xfrm>
            <a:prstGeom prst="rect">
              <a:avLst/>
            </a:prstGeom>
          </p:spPr>
          <p:txBody>
            <a:bodyPr lIns="50800" tIns="50800" rIns="50800" bIns="50800" rtlCol="0" anchor="ctr"/>
            <a:lstStyle/>
            <a:p>
              <a:pPr algn="ctr">
                <a:lnSpc>
                  <a:spcPts val="3502"/>
                </a:lnSpc>
              </a:pPr>
              <a:endParaRPr/>
            </a:p>
          </p:txBody>
        </p:sp>
      </p:grpSp>
      <p:sp>
        <p:nvSpPr>
          <p:cNvPr id="5" name="Freeform 5"/>
          <p:cNvSpPr/>
          <p:nvPr/>
        </p:nvSpPr>
        <p:spPr>
          <a:xfrm>
            <a:off x="0" y="0"/>
            <a:ext cx="2322601" cy="3600932"/>
          </a:xfrm>
          <a:custGeom>
            <a:avLst/>
            <a:gdLst/>
            <a:ahLst/>
            <a:cxnLst/>
            <a:rect l="l" t="t" r="r" b="b"/>
            <a:pathLst>
              <a:path w="2322601" h="3600932">
                <a:moveTo>
                  <a:pt x="0" y="0"/>
                </a:moveTo>
                <a:lnTo>
                  <a:pt x="2322601" y="0"/>
                </a:lnTo>
                <a:lnTo>
                  <a:pt x="2322601" y="3600932"/>
                </a:lnTo>
                <a:lnTo>
                  <a:pt x="0" y="3600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5915886" y="0"/>
            <a:ext cx="2372114" cy="3600932"/>
          </a:xfrm>
          <a:custGeom>
            <a:avLst/>
            <a:gdLst/>
            <a:ahLst/>
            <a:cxnLst/>
            <a:rect l="l" t="t" r="r" b="b"/>
            <a:pathLst>
              <a:path w="2372114" h="3600932">
                <a:moveTo>
                  <a:pt x="2372114" y="0"/>
                </a:moveTo>
                <a:lnTo>
                  <a:pt x="0" y="0"/>
                </a:lnTo>
                <a:lnTo>
                  <a:pt x="0" y="3600932"/>
                </a:lnTo>
                <a:lnTo>
                  <a:pt x="2372114" y="3600932"/>
                </a:lnTo>
                <a:lnTo>
                  <a:pt x="237211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7625" y="9304801"/>
            <a:ext cx="4414376" cy="982199"/>
          </a:xfrm>
          <a:custGeom>
            <a:avLst/>
            <a:gdLst/>
            <a:ahLst/>
            <a:cxnLst/>
            <a:rect l="l" t="t" r="r" b="b"/>
            <a:pathLst>
              <a:path w="4414376" h="982199">
                <a:moveTo>
                  <a:pt x="0" y="0"/>
                </a:moveTo>
                <a:lnTo>
                  <a:pt x="4414376" y="0"/>
                </a:lnTo>
                <a:lnTo>
                  <a:pt x="4414376" y="982199"/>
                </a:lnTo>
                <a:lnTo>
                  <a:pt x="0" y="982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V="1">
            <a:off x="14378643" y="9304801"/>
            <a:ext cx="4348177" cy="1342500"/>
          </a:xfrm>
          <a:custGeom>
            <a:avLst/>
            <a:gdLst/>
            <a:ahLst/>
            <a:cxnLst/>
            <a:rect l="l" t="t" r="r" b="b"/>
            <a:pathLst>
              <a:path w="4348177" h="1342500">
                <a:moveTo>
                  <a:pt x="0" y="1342500"/>
                </a:moveTo>
                <a:lnTo>
                  <a:pt x="4348178" y="1342500"/>
                </a:lnTo>
                <a:lnTo>
                  <a:pt x="4348178" y="0"/>
                </a:lnTo>
                <a:lnTo>
                  <a:pt x="0" y="0"/>
                </a:lnTo>
                <a:lnTo>
                  <a:pt x="0" y="13425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3388125" flipV="1">
            <a:off x="9606873" y="1250668"/>
            <a:ext cx="1130691" cy="1099597"/>
          </a:xfrm>
          <a:custGeom>
            <a:avLst/>
            <a:gdLst/>
            <a:ahLst/>
            <a:cxnLst/>
            <a:rect l="l" t="t" r="r" b="b"/>
            <a:pathLst>
              <a:path w="1130691" h="1099597">
                <a:moveTo>
                  <a:pt x="0" y="1099597"/>
                </a:moveTo>
                <a:lnTo>
                  <a:pt x="1130691" y="1099597"/>
                </a:lnTo>
                <a:lnTo>
                  <a:pt x="1130691" y="0"/>
                </a:lnTo>
                <a:lnTo>
                  <a:pt x="0" y="0"/>
                </a:lnTo>
                <a:lnTo>
                  <a:pt x="0" y="109959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832820" y="478049"/>
            <a:ext cx="6568802" cy="1641878"/>
          </a:xfrm>
          <a:prstGeom prst="rect">
            <a:avLst/>
          </a:prstGeom>
        </p:spPr>
        <p:txBody>
          <a:bodyPr lIns="0" tIns="0" rIns="0" bIns="0" rtlCol="0" anchor="t">
            <a:spAutoFit/>
          </a:bodyPr>
          <a:lstStyle/>
          <a:p>
            <a:pPr algn="l">
              <a:lnSpc>
                <a:spcPts val="13452"/>
              </a:lnSpc>
            </a:pPr>
            <a:r>
              <a:rPr lang="en-US" sz="9609" b="1">
                <a:solidFill>
                  <a:srgbClr val="031862"/>
                </a:solidFill>
                <a:latin typeface="Roca Two Bold"/>
                <a:ea typeface="Roca Two Bold"/>
                <a:cs typeface="Roca Two Bold"/>
                <a:sym typeface="Roca Two Bold"/>
              </a:rPr>
              <a:t>References</a:t>
            </a:r>
          </a:p>
        </p:txBody>
      </p:sp>
      <p:sp>
        <p:nvSpPr>
          <p:cNvPr id="11" name="TextBox 11"/>
          <p:cNvSpPr txBox="1"/>
          <p:nvPr/>
        </p:nvSpPr>
        <p:spPr>
          <a:xfrm>
            <a:off x="3390833" y="2750001"/>
            <a:ext cx="7339398" cy="5605145"/>
          </a:xfrm>
          <a:prstGeom prst="rect">
            <a:avLst/>
          </a:prstGeom>
        </p:spPr>
        <p:txBody>
          <a:bodyPr lIns="0" tIns="0" rIns="0" bIns="0" rtlCol="0" anchor="t">
            <a:spAutoFit/>
          </a:bodyPr>
          <a:lstStyle/>
          <a:p>
            <a:pPr algn="l">
              <a:lnSpc>
                <a:spcPts val="4480"/>
              </a:lnSpc>
            </a:pPr>
            <a:r>
              <a:rPr lang="en-US" sz="3200">
                <a:solidFill>
                  <a:srgbClr val="031862"/>
                </a:solidFill>
                <a:latin typeface="DM Sans"/>
                <a:ea typeface="DM Sans"/>
                <a:cs typeface="DM Sans"/>
                <a:sym typeface="DM Sans"/>
              </a:rPr>
              <a:t>•[1] Kumar et al., IEEE CRV, 2015</a:t>
            </a:r>
          </a:p>
          <a:p>
            <a:pPr algn="l">
              <a:lnSpc>
                <a:spcPts val="4480"/>
              </a:lnSpc>
            </a:pPr>
            <a:r>
              <a:rPr lang="en-US" sz="3200">
                <a:solidFill>
                  <a:srgbClr val="031862"/>
                </a:solidFill>
                <a:latin typeface="DM Sans"/>
                <a:ea typeface="DM Sans"/>
                <a:cs typeface="DM Sans"/>
                <a:sym typeface="DM Sans"/>
              </a:rPr>
              <a:t>•[2] Kauczor et al., ERJ, 2015</a:t>
            </a:r>
          </a:p>
          <a:p>
            <a:pPr algn="l">
              <a:lnSpc>
                <a:spcPts val="4480"/>
              </a:lnSpc>
            </a:pPr>
            <a:r>
              <a:rPr lang="en-US" sz="3200">
                <a:solidFill>
                  <a:srgbClr val="031862"/>
                </a:solidFill>
                <a:latin typeface="DM Sans"/>
                <a:ea typeface="DM Sans"/>
                <a:cs typeface="DM Sans"/>
                <a:sym typeface="DM Sans"/>
              </a:rPr>
              <a:t>•[3] NLSTR Team, NEJM, 2011</a:t>
            </a:r>
          </a:p>
          <a:p>
            <a:pPr algn="l">
              <a:lnSpc>
                <a:spcPts val="4480"/>
              </a:lnSpc>
            </a:pPr>
            <a:r>
              <a:rPr lang="en-US" sz="3200">
                <a:solidFill>
                  <a:srgbClr val="031862"/>
                </a:solidFill>
                <a:latin typeface="DM Sans"/>
                <a:ea typeface="DM Sans"/>
                <a:cs typeface="DM Sans"/>
                <a:sym typeface="DM Sans"/>
              </a:rPr>
              <a:t>•[4] Sabour et al., arXiv, 2017</a:t>
            </a:r>
          </a:p>
          <a:p>
            <a:pPr algn="l">
              <a:lnSpc>
                <a:spcPts val="4480"/>
              </a:lnSpc>
            </a:pPr>
            <a:r>
              <a:rPr lang="en-US" sz="3200">
                <a:solidFill>
                  <a:srgbClr val="031862"/>
                </a:solidFill>
                <a:latin typeface="DM Sans"/>
                <a:ea typeface="DM Sans"/>
                <a:cs typeface="DM Sans"/>
                <a:sym typeface="DM Sans"/>
              </a:rPr>
              <a:t>•[5] Scherer et al., ICANN, 2010</a:t>
            </a:r>
          </a:p>
          <a:p>
            <a:pPr algn="l">
              <a:lnSpc>
                <a:spcPts val="4480"/>
              </a:lnSpc>
            </a:pPr>
            <a:r>
              <a:rPr lang="en-US" sz="3200">
                <a:solidFill>
                  <a:srgbClr val="031862"/>
                </a:solidFill>
                <a:latin typeface="DM Sans"/>
                <a:ea typeface="DM Sans"/>
                <a:cs typeface="DM Sans"/>
                <a:sym typeface="DM Sans"/>
              </a:rPr>
              <a:t>•[6] Setio et al., arXiv, 2016</a:t>
            </a:r>
          </a:p>
          <a:p>
            <a:pPr algn="l">
              <a:lnSpc>
                <a:spcPts val="4480"/>
              </a:lnSpc>
            </a:pPr>
            <a:r>
              <a:rPr lang="en-US" sz="3200">
                <a:solidFill>
                  <a:srgbClr val="031862"/>
                </a:solidFill>
                <a:latin typeface="DM Sans"/>
                <a:ea typeface="DM Sans"/>
                <a:cs typeface="DM Sans"/>
                <a:sym typeface="DM Sans"/>
              </a:rPr>
              <a:t>•[7] Shin et al., IEEE Med Imaging, 2016</a:t>
            </a:r>
          </a:p>
          <a:p>
            <a:pPr algn="l">
              <a:lnSpc>
                <a:spcPts val="4480"/>
              </a:lnSpc>
            </a:pPr>
            <a:r>
              <a:rPr lang="en-US" sz="3200">
                <a:solidFill>
                  <a:srgbClr val="031862"/>
                </a:solidFill>
                <a:latin typeface="DM Sans"/>
                <a:ea typeface="DM Sans"/>
                <a:cs typeface="DM Sans"/>
                <a:sym typeface="DM Sans"/>
              </a:rPr>
              <a:t>•[8] Song et al., JHE, 2017</a:t>
            </a:r>
          </a:p>
          <a:p>
            <a:pPr algn="l">
              <a:lnSpc>
                <a:spcPts val="4480"/>
              </a:lnSpc>
            </a:pPr>
            <a:r>
              <a:rPr lang="en-US" sz="3200">
                <a:solidFill>
                  <a:srgbClr val="031862"/>
                </a:solidFill>
                <a:latin typeface="DM Sans"/>
                <a:ea typeface="DM Sans"/>
                <a:cs typeface="DM Sans"/>
                <a:sym typeface="DM Sans"/>
              </a:rPr>
              <a:t>•[9] Stewart &amp; Wild, WCR, 2014</a:t>
            </a:r>
          </a:p>
          <a:p>
            <a:pPr algn="l">
              <a:lnSpc>
                <a:spcPts val="4480"/>
              </a:lnSpc>
            </a:pPr>
            <a:endParaRPr lang="en-US" sz="3200">
              <a:solidFill>
                <a:srgbClr val="031862"/>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83247" y="4358947"/>
            <a:ext cx="9321507" cy="1683406"/>
          </a:xfrm>
          <a:prstGeom prst="rect">
            <a:avLst/>
          </a:prstGeom>
        </p:spPr>
        <p:txBody>
          <a:bodyPr lIns="0" tIns="0" rIns="0" bIns="0" rtlCol="0" anchor="t">
            <a:spAutoFit/>
          </a:bodyPr>
          <a:lstStyle/>
          <a:p>
            <a:pPr algn="l">
              <a:lnSpc>
                <a:spcPts val="12981"/>
              </a:lnSpc>
            </a:pPr>
            <a:r>
              <a:rPr lang="en-US" sz="11801" b="1">
                <a:solidFill>
                  <a:srgbClr val="031862"/>
                </a:solidFill>
                <a:latin typeface="Roca Two Bold"/>
                <a:ea typeface="Roca Two Bold"/>
                <a:cs typeface="Roca Two Bold"/>
                <a:sym typeface="Roca Two Bold"/>
              </a:rPr>
              <a:t>THANK YOU</a:t>
            </a:r>
          </a:p>
        </p:txBody>
      </p:sp>
      <p:sp>
        <p:nvSpPr>
          <p:cNvPr id="3" name="Freeform 3"/>
          <p:cNvSpPr/>
          <p:nvPr/>
        </p:nvSpPr>
        <p:spPr>
          <a:xfrm>
            <a:off x="0" y="18491"/>
            <a:ext cx="2548621" cy="3180806"/>
          </a:xfrm>
          <a:custGeom>
            <a:avLst/>
            <a:gdLst/>
            <a:ahLst/>
            <a:cxnLst/>
            <a:rect l="l" t="t" r="r" b="b"/>
            <a:pathLst>
              <a:path w="2548621" h="3180806">
                <a:moveTo>
                  <a:pt x="0" y="0"/>
                </a:moveTo>
                <a:lnTo>
                  <a:pt x="2548621" y="0"/>
                </a:lnTo>
                <a:lnTo>
                  <a:pt x="2548621" y="3180806"/>
                </a:lnTo>
                <a:lnTo>
                  <a:pt x="0" y="3180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5604986" y="-204059"/>
            <a:ext cx="3308628" cy="3450981"/>
          </a:xfrm>
          <a:custGeom>
            <a:avLst/>
            <a:gdLst/>
            <a:ahLst/>
            <a:cxnLst/>
            <a:rect l="l" t="t" r="r" b="b"/>
            <a:pathLst>
              <a:path w="3308628" h="3450981">
                <a:moveTo>
                  <a:pt x="3308628" y="0"/>
                </a:moveTo>
                <a:lnTo>
                  <a:pt x="0" y="0"/>
                </a:lnTo>
                <a:lnTo>
                  <a:pt x="0" y="3450981"/>
                </a:lnTo>
                <a:lnTo>
                  <a:pt x="3308628" y="3450981"/>
                </a:lnTo>
                <a:lnTo>
                  <a:pt x="33086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12138769" y="8895736"/>
            <a:ext cx="6149231" cy="1844769"/>
          </a:xfrm>
          <a:custGeom>
            <a:avLst/>
            <a:gdLst/>
            <a:ahLst/>
            <a:cxnLst/>
            <a:rect l="l" t="t" r="r" b="b"/>
            <a:pathLst>
              <a:path w="6149231" h="1844769">
                <a:moveTo>
                  <a:pt x="6149231" y="1844770"/>
                </a:moveTo>
                <a:lnTo>
                  <a:pt x="0" y="1844770"/>
                </a:lnTo>
                <a:lnTo>
                  <a:pt x="0" y="0"/>
                </a:lnTo>
                <a:lnTo>
                  <a:pt x="6149231" y="0"/>
                </a:lnTo>
                <a:lnTo>
                  <a:pt x="6149231" y="184477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V="1">
            <a:off x="0" y="8895736"/>
            <a:ext cx="6149231" cy="1391264"/>
          </a:xfrm>
          <a:custGeom>
            <a:avLst/>
            <a:gdLst/>
            <a:ahLst/>
            <a:cxnLst/>
            <a:rect l="l" t="t" r="r" b="b"/>
            <a:pathLst>
              <a:path w="6149231" h="1391264">
                <a:moveTo>
                  <a:pt x="0" y="1391264"/>
                </a:moveTo>
                <a:lnTo>
                  <a:pt x="6149231" y="1391264"/>
                </a:lnTo>
                <a:lnTo>
                  <a:pt x="6149231" y="0"/>
                </a:lnTo>
                <a:lnTo>
                  <a:pt x="0" y="0"/>
                </a:lnTo>
                <a:lnTo>
                  <a:pt x="0" y="1391264"/>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274424"/>
            <a:ext cx="16230600" cy="6181553"/>
            <a:chOff x="0" y="0"/>
            <a:chExt cx="4274726" cy="1628063"/>
          </a:xfrm>
        </p:grpSpPr>
        <p:sp>
          <p:nvSpPr>
            <p:cNvPr id="3" name="Freeform 3"/>
            <p:cNvSpPr/>
            <p:nvPr/>
          </p:nvSpPr>
          <p:spPr>
            <a:xfrm>
              <a:off x="0" y="0"/>
              <a:ext cx="4274726" cy="1628063"/>
            </a:xfrm>
            <a:custGeom>
              <a:avLst/>
              <a:gdLst/>
              <a:ahLst/>
              <a:cxnLst/>
              <a:rect l="l" t="t" r="r" b="b"/>
              <a:pathLst>
                <a:path w="4274726" h="1628063">
                  <a:moveTo>
                    <a:pt x="24327" y="0"/>
                  </a:moveTo>
                  <a:lnTo>
                    <a:pt x="4250399" y="0"/>
                  </a:lnTo>
                  <a:cubicBezTo>
                    <a:pt x="4263834" y="0"/>
                    <a:pt x="4274726" y="10891"/>
                    <a:pt x="4274726" y="24327"/>
                  </a:cubicBezTo>
                  <a:lnTo>
                    <a:pt x="4274726" y="1603737"/>
                  </a:lnTo>
                  <a:cubicBezTo>
                    <a:pt x="4274726" y="1610188"/>
                    <a:pt x="4272163" y="1616376"/>
                    <a:pt x="4267601" y="1620938"/>
                  </a:cubicBezTo>
                  <a:cubicBezTo>
                    <a:pt x="4263039" y="1625500"/>
                    <a:pt x="4256851" y="1628063"/>
                    <a:pt x="4250399" y="1628063"/>
                  </a:cubicBezTo>
                  <a:lnTo>
                    <a:pt x="24327" y="1628063"/>
                  </a:lnTo>
                  <a:cubicBezTo>
                    <a:pt x="10891" y="1628063"/>
                    <a:pt x="0" y="1617172"/>
                    <a:pt x="0" y="1603737"/>
                  </a:cubicBezTo>
                  <a:lnTo>
                    <a:pt x="0" y="24327"/>
                  </a:lnTo>
                  <a:cubicBezTo>
                    <a:pt x="0" y="10891"/>
                    <a:pt x="10891" y="0"/>
                    <a:pt x="24327" y="0"/>
                  </a:cubicBezTo>
                  <a:close/>
                </a:path>
              </a:pathLst>
            </a:custGeom>
            <a:solidFill>
              <a:srgbClr val="000000">
                <a:alpha val="0"/>
              </a:srgbClr>
            </a:solidFill>
            <a:ln w="142875" cap="rnd">
              <a:solidFill>
                <a:srgbClr val="5B8BD2"/>
              </a:solidFill>
              <a:prstDash val="solid"/>
              <a:round/>
            </a:ln>
          </p:spPr>
        </p:sp>
        <p:sp>
          <p:nvSpPr>
            <p:cNvPr id="4" name="TextBox 4"/>
            <p:cNvSpPr txBox="1"/>
            <p:nvPr/>
          </p:nvSpPr>
          <p:spPr>
            <a:xfrm>
              <a:off x="0" y="-57150"/>
              <a:ext cx="4274726" cy="1685213"/>
            </a:xfrm>
            <a:prstGeom prst="rect">
              <a:avLst/>
            </a:prstGeom>
          </p:spPr>
          <p:txBody>
            <a:bodyPr lIns="50800" tIns="50800" rIns="50800" bIns="50800" rtlCol="0" anchor="ctr"/>
            <a:lstStyle/>
            <a:p>
              <a:pPr algn="ctr">
                <a:lnSpc>
                  <a:spcPts val="3502"/>
                </a:lnSpc>
              </a:pPr>
              <a:endParaRPr/>
            </a:p>
          </p:txBody>
        </p:sp>
      </p:grpSp>
      <p:sp>
        <p:nvSpPr>
          <p:cNvPr id="5" name="TextBox 5"/>
          <p:cNvSpPr txBox="1"/>
          <p:nvPr/>
        </p:nvSpPr>
        <p:spPr>
          <a:xfrm>
            <a:off x="1597734" y="2586703"/>
            <a:ext cx="15092532" cy="5467985"/>
          </a:xfrm>
          <a:prstGeom prst="rect">
            <a:avLst/>
          </a:prstGeom>
        </p:spPr>
        <p:txBody>
          <a:bodyPr lIns="0" tIns="0" rIns="0" bIns="0" rtlCol="0" anchor="t">
            <a:spAutoFit/>
          </a:bodyPr>
          <a:lstStyle/>
          <a:p>
            <a:pPr algn="just">
              <a:lnSpc>
                <a:spcPts val="3639"/>
              </a:lnSpc>
            </a:pPr>
            <a:r>
              <a:rPr lang="en-US" sz="2599">
                <a:solidFill>
                  <a:srgbClr val="031862"/>
                </a:solidFill>
                <a:latin typeface="DM Sans"/>
                <a:ea typeface="DM Sans"/>
                <a:cs typeface="DM Sans"/>
                <a:sym typeface="DM Sans"/>
              </a:rPr>
              <a:t>Lung cancer is among the leading causes of cancer-related deaths worldwide, primarily due to delayed diagnosis and limited accessibility to expert radiological interpretation. This research proposes an advanced deep learning approach utilizing Capsule Neural Networks (CapsNets) for the early detection of lung cancer nodules in CT scan images. Unlike conventional Convolutional Neural Networks (CNNs), CapsNets preserve spatial hierarchies and relationships between image features through dynamic routing, enhancing diagnostic accuracy even with smaller datasets. The study aims to design, implement, and evaluate multiple CapsNet architectures, comparing their performance with CNN-based models in terms of accuracy, sensitivity, specificity, and false positive rates using the LIDC-IDRI dataset. Experimental analysis will explore computational efficiency, training stability, and real-world deployment feasibility of CapsNet-based systems. The findings are expected to contribute to developing efficient, accurate, and scalable AI-assisted diagnostic frameworks, supporting early detection and reducing lung cancer mortality.</a:t>
            </a:r>
          </a:p>
        </p:txBody>
      </p:sp>
      <p:sp>
        <p:nvSpPr>
          <p:cNvPr id="6" name="Freeform 6"/>
          <p:cNvSpPr/>
          <p:nvPr/>
        </p:nvSpPr>
        <p:spPr>
          <a:xfrm>
            <a:off x="-415734" y="0"/>
            <a:ext cx="4678372" cy="1286552"/>
          </a:xfrm>
          <a:custGeom>
            <a:avLst/>
            <a:gdLst/>
            <a:ahLst/>
            <a:cxnLst/>
            <a:rect l="l" t="t" r="r" b="b"/>
            <a:pathLst>
              <a:path w="4678372" h="1286552">
                <a:moveTo>
                  <a:pt x="0" y="0"/>
                </a:moveTo>
                <a:lnTo>
                  <a:pt x="4678371" y="0"/>
                </a:lnTo>
                <a:lnTo>
                  <a:pt x="4678371" y="1286552"/>
                </a:lnTo>
                <a:lnTo>
                  <a:pt x="0" y="1286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4677965" y="0"/>
            <a:ext cx="4538667" cy="1543147"/>
          </a:xfrm>
          <a:custGeom>
            <a:avLst/>
            <a:gdLst/>
            <a:ahLst/>
            <a:cxnLst/>
            <a:rect l="l" t="t" r="r" b="b"/>
            <a:pathLst>
              <a:path w="4538667" h="1543147">
                <a:moveTo>
                  <a:pt x="4538667" y="0"/>
                </a:moveTo>
                <a:lnTo>
                  <a:pt x="0" y="0"/>
                </a:lnTo>
                <a:lnTo>
                  <a:pt x="0" y="1543147"/>
                </a:lnTo>
                <a:lnTo>
                  <a:pt x="4538667" y="1543147"/>
                </a:lnTo>
                <a:lnTo>
                  <a:pt x="453866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37228" y="8274648"/>
            <a:ext cx="4921359" cy="2559107"/>
          </a:xfrm>
          <a:custGeom>
            <a:avLst/>
            <a:gdLst/>
            <a:ahLst/>
            <a:cxnLst/>
            <a:rect l="l" t="t" r="r" b="b"/>
            <a:pathLst>
              <a:path w="4921359" h="2559107">
                <a:moveTo>
                  <a:pt x="0" y="0"/>
                </a:moveTo>
                <a:lnTo>
                  <a:pt x="4921359" y="0"/>
                </a:lnTo>
                <a:lnTo>
                  <a:pt x="4921359" y="2559107"/>
                </a:lnTo>
                <a:lnTo>
                  <a:pt x="0" y="255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H="1">
            <a:off x="13839557" y="8274648"/>
            <a:ext cx="4448443" cy="2346553"/>
          </a:xfrm>
          <a:custGeom>
            <a:avLst/>
            <a:gdLst/>
            <a:ahLst/>
            <a:cxnLst/>
            <a:rect l="l" t="t" r="r" b="b"/>
            <a:pathLst>
              <a:path w="4448443" h="2346553">
                <a:moveTo>
                  <a:pt x="4448443" y="0"/>
                </a:moveTo>
                <a:lnTo>
                  <a:pt x="0" y="0"/>
                </a:lnTo>
                <a:lnTo>
                  <a:pt x="0" y="2346554"/>
                </a:lnTo>
                <a:lnTo>
                  <a:pt x="4448443" y="2346554"/>
                </a:lnTo>
                <a:lnTo>
                  <a:pt x="44484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3859308">
            <a:off x="8241816" y="1378716"/>
            <a:ext cx="1411177" cy="1008992"/>
          </a:xfrm>
          <a:custGeom>
            <a:avLst/>
            <a:gdLst/>
            <a:ahLst/>
            <a:cxnLst/>
            <a:rect l="l" t="t" r="r" b="b"/>
            <a:pathLst>
              <a:path w="1411177" h="1008992">
                <a:moveTo>
                  <a:pt x="0" y="0"/>
                </a:moveTo>
                <a:lnTo>
                  <a:pt x="1411177" y="0"/>
                </a:lnTo>
                <a:lnTo>
                  <a:pt x="1411177" y="1008992"/>
                </a:lnTo>
                <a:lnTo>
                  <a:pt x="0" y="10089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1923452" y="1213412"/>
            <a:ext cx="7333814" cy="1295400"/>
          </a:xfrm>
          <a:prstGeom prst="rect">
            <a:avLst/>
          </a:prstGeom>
        </p:spPr>
        <p:txBody>
          <a:bodyPr lIns="0" tIns="0" rIns="0" bIns="0" rtlCol="0" anchor="t">
            <a:spAutoFit/>
          </a:bodyPr>
          <a:lstStyle/>
          <a:p>
            <a:pPr algn="ctr">
              <a:lnSpc>
                <a:spcPts val="9900"/>
              </a:lnSpc>
            </a:pPr>
            <a:r>
              <a:rPr lang="en-US" sz="9000" b="1">
                <a:solidFill>
                  <a:srgbClr val="031862"/>
                </a:solidFill>
                <a:latin typeface="Roca Two Bold"/>
                <a:ea typeface="Roca Two Bold"/>
                <a:cs typeface="Roca Two Bold"/>
                <a:sym typeface="Roca Two Bold"/>
              </a:rPr>
              <a:t>Abstract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3371" y="2001969"/>
            <a:ext cx="5246370" cy="6283062"/>
            <a:chOff x="0" y="0"/>
            <a:chExt cx="812800" cy="973411"/>
          </a:xfrm>
        </p:grpSpPr>
        <p:sp>
          <p:nvSpPr>
            <p:cNvPr id="3" name="Freeform 3"/>
            <p:cNvSpPr/>
            <p:nvPr/>
          </p:nvSpPr>
          <p:spPr>
            <a:xfrm>
              <a:off x="0" y="0"/>
              <a:ext cx="812800" cy="973411"/>
            </a:xfrm>
            <a:custGeom>
              <a:avLst/>
              <a:gdLst/>
              <a:ahLst/>
              <a:cxnLst/>
              <a:rect l="l" t="t" r="r" b="b"/>
              <a:pathLst>
                <a:path w="812800" h="973411">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39876" r="-39876"/>
              </a:stretch>
            </a:blipFill>
          </p:spPr>
        </p:sp>
      </p:grpSp>
      <p:sp>
        <p:nvSpPr>
          <p:cNvPr id="4" name="Freeform 4"/>
          <p:cNvSpPr/>
          <p:nvPr/>
        </p:nvSpPr>
        <p:spPr>
          <a:xfrm>
            <a:off x="0" y="0"/>
            <a:ext cx="5407387" cy="1838512"/>
          </a:xfrm>
          <a:custGeom>
            <a:avLst/>
            <a:gdLst/>
            <a:ahLst/>
            <a:cxnLst/>
            <a:rect l="l" t="t" r="r" b="b"/>
            <a:pathLst>
              <a:path w="5407387" h="1838512">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988226" y="6976199"/>
            <a:ext cx="6033853" cy="3831497"/>
          </a:xfrm>
          <a:custGeom>
            <a:avLst/>
            <a:gdLst/>
            <a:ahLst/>
            <a:cxnLst/>
            <a:rect l="l" t="t" r="r" b="b"/>
            <a:pathLst>
              <a:path w="6033853" h="3831497">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13853827" y="7975743"/>
            <a:ext cx="4465540" cy="2327663"/>
          </a:xfrm>
          <a:custGeom>
            <a:avLst/>
            <a:gdLst/>
            <a:ahLst/>
            <a:cxnLst/>
            <a:rect l="l" t="t" r="r" b="b"/>
            <a:pathLst>
              <a:path w="4465540" h="2327663">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8390967" y="1849569"/>
            <a:ext cx="8756977" cy="1362097"/>
          </a:xfrm>
          <a:prstGeom prst="rect">
            <a:avLst/>
          </a:prstGeom>
        </p:spPr>
        <p:txBody>
          <a:bodyPr lIns="0" tIns="0" rIns="0" bIns="0" rtlCol="0" anchor="t">
            <a:spAutoFit/>
          </a:bodyPr>
          <a:lstStyle/>
          <a:p>
            <a:pPr algn="l">
              <a:lnSpc>
                <a:spcPts val="11179"/>
              </a:lnSpc>
            </a:pPr>
            <a:r>
              <a:rPr lang="en-US" sz="7985" b="1">
                <a:solidFill>
                  <a:srgbClr val="031862"/>
                </a:solidFill>
                <a:latin typeface="Roca Two Bold"/>
                <a:ea typeface="Roca Two Bold"/>
                <a:cs typeface="Roca Two Bold"/>
                <a:sym typeface="Roca Two Bold"/>
              </a:rPr>
              <a:t>Introdutcion</a:t>
            </a:r>
          </a:p>
        </p:txBody>
      </p:sp>
      <p:sp>
        <p:nvSpPr>
          <p:cNvPr id="9" name="TextBox 9"/>
          <p:cNvSpPr txBox="1"/>
          <p:nvPr/>
        </p:nvSpPr>
        <p:spPr>
          <a:xfrm>
            <a:off x="8390967" y="3240301"/>
            <a:ext cx="7676580" cy="58540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31862"/>
                </a:solidFill>
                <a:latin typeface="Gordita"/>
                <a:ea typeface="Gordita"/>
                <a:cs typeface="Gordita"/>
                <a:sym typeface="Gordita"/>
              </a:rPr>
              <a:t>Lung cancer remains one of the leading causes of death worldwide.</a:t>
            </a:r>
          </a:p>
          <a:p>
            <a:pPr marL="518160" lvl="1" indent="-259080" algn="l">
              <a:lnSpc>
                <a:spcPts val="3359"/>
              </a:lnSpc>
              <a:buFont typeface="Arial"/>
              <a:buChar char="•"/>
            </a:pPr>
            <a:r>
              <a:rPr lang="en-US" sz="2400">
                <a:solidFill>
                  <a:srgbClr val="031862"/>
                </a:solidFill>
                <a:latin typeface="Gordita"/>
                <a:ea typeface="Gordita"/>
                <a:cs typeface="Gordita"/>
                <a:sym typeface="Gordita"/>
              </a:rPr>
              <a:t>Early detection significantly improves patient survival rates.</a:t>
            </a:r>
          </a:p>
          <a:p>
            <a:pPr marL="518160" lvl="1" indent="-259080" algn="l">
              <a:lnSpc>
                <a:spcPts val="3359"/>
              </a:lnSpc>
              <a:buFont typeface="Arial"/>
              <a:buChar char="•"/>
            </a:pPr>
            <a:r>
              <a:rPr lang="en-US" sz="2400">
                <a:solidFill>
                  <a:srgbClr val="031862"/>
                </a:solidFill>
                <a:latin typeface="Gordita"/>
                <a:ea typeface="Gordita"/>
                <a:cs typeface="Gordita"/>
                <a:sym typeface="Gordita"/>
              </a:rPr>
              <a:t>CT imaging and computer-assisted diagnosis (CAD) systems help identify lung nodules.</a:t>
            </a:r>
          </a:p>
          <a:p>
            <a:pPr marL="518160" lvl="1" indent="-259080" algn="l">
              <a:lnSpc>
                <a:spcPts val="3359"/>
              </a:lnSpc>
              <a:buFont typeface="Arial"/>
              <a:buChar char="•"/>
            </a:pPr>
            <a:r>
              <a:rPr lang="en-US" sz="2400">
                <a:solidFill>
                  <a:srgbClr val="031862"/>
                </a:solidFill>
                <a:latin typeface="Gordita"/>
                <a:ea typeface="Gordita"/>
                <a:cs typeface="Gordita"/>
                <a:sym typeface="Gordita"/>
              </a:rPr>
              <a:t>Convolutional Neural Networks (CNNs) have shown potential but suffer from spatial information loss.</a:t>
            </a:r>
          </a:p>
          <a:p>
            <a:pPr marL="518160" lvl="1" indent="-259080" algn="l">
              <a:lnSpc>
                <a:spcPts val="3359"/>
              </a:lnSpc>
              <a:buFont typeface="Arial"/>
              <a:buChar char="•"/>
            </a:pPr>
            <a:r>
              <a:rPr lang="en-US" sz="2400">
                <a:solidFill>
                  <a:srgbClr val="031862"/>
                </a:solidFill>
                <a:latin typeface="Gordita"/>
                <a:ea typeface="Gordita"/>
                <a:cs typeface="Gordita"/>
                <a:sym typeface="Gordita"/>
              </a:rPr>
              <a:t>Capsule Neural Networks (CapsNets) preserve spatial hierarchies and may improve diagnostic accuracy.</a:t>
            </a:r>
          </a:p>
          <a:p>
            <a:pPr algn="l">
              <a:lnSpc>
                <a:spcPts val="3359"/>
              </a:lnSpc>
            </a:pPr>
            <a:endParaRPr lang="en-US" sz="2400">
              <a:solidFill>
                <a:srgbClr val="031862"/>
              </a:solidFill>
              <a:latin typeface="Gordita"/>
              <a:ea typeface="Gordita"/>
              <a:cs typeface="Gordita"/>
              <a:sym typeface="Gordita"/>
            </a:endParaRPr>
          </a:p>
          <a:p>
            <a:pPr algn="l">
              <a:lnSpc>
                <a:spcPts val="3359"/>
              </a:lnSpc>
            </a:pPr>
            <a:endParaRPr lang="en-US" sz="2400">
              <a:solidFill>
                <a:srgbClr val="031862"/>
              </a:solidFill>
              <a:latin typeface="Gordita"/>
              <a:ea typeface="Gordita"/>
              <a:cs typeface="Gordita"/>
              <a:sym typeface="Gordit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8055" y="3600932"/>
            <a:ext cx="6610863" cy="938292"/>
            <a:chOff x="0" y="0"/>
            <a:chExt cx="1741133" cy="247122"/>
          </a:xfrm>
        </p:grpSpPr>
        <p:sp>
          <p:nvSpPr>
            <p:cNvPr id="3" name="Freeform 3"/>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4" name="TextBox 4"/>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539831" y="3600932"/>
            <a:ext cx="6610863" cy="938292"/>
            <a:chOff x="0" y="0"/>
            <a:chExt cx="1741133" cy="247122"/>
          </a:xfrm>
        </p:grpSpPr>
        <p:sp>
          <p:nvSpPr>
            <p:cNvPr id="6" name="Freeform 6"/>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7" name="TextBox 7"/>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2138055" y="4767183"/>
            <a:ext cx="6610863" cy="938292"/>
            <a:chOff x="0" y="0"/>
            <a:chExt cx="1741133" cy="247122"/>
          </a:xfrm>
        </p:grpSpPr>
        <p:sp>
          <p:nvSpPr>
            <p:cNvPr id="9" name="Freeform 9"/>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10" name="TextBox 10"/>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9539831" y="4767183"/>
            <a:ext cx="6610863" cy="938292"/>
            <a:chOff x="0" y="0"/>
            <a:chExt cx="1741133" cy="247122"/>
          </a:xfrm>
        </p:grpSpPr>
        <p:sp>
          <p:nvSpPr>
            <p:cNvPr id="12" name="Freeform 12"/>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13" name="TextBox 13"/>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2138055" y="5933434"/>
            <a:ext cx="6610863" cy="938292"/>
            <a:chOff x="0" y="0"/>
            <a:chExt cx="1741133" cy="247122"/>
          </a:xfrm>
        </p:grpSpPr>
        <p:sp>
          <p:nvSpPr>
            <p:cNvPr id="15" name="Freeform 15"/>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16" name="TextBox 16"/>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9539831" y="5933434"/>
            <a:ext cx="6610863" cy="938292"/>
            <a:chOff x="0" y="0"/>
            <a:chExt cx="1741133" cy="247122"/>
          </a:xfrm>
        </p:grpSpPr>
        <p:sp>
          <p:nvSpPr>
            <p:cNvPr id="18" name="Freeform 18"/>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19" name="TextBox 19"/>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2138055" y="7099685"/>
            <a:ext cx="6610863" cy="938292"/>
            <a:chOff x="0" y="0"/>
            <a:chExt cx="1741133" cy="247122"/>
          </a:xfrm>
        </p:grpSpPr>
        <p:sp>
          <p:nvSpPr>
            <p:cNvPr id="21" name="Freeform 21"/>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22" name="TextBox 22"/>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9539831" y="7099685"/>
            <a:ext cx="6610863" cy="938292"/>
            <a:chOff x="0" y="0"/>
            <a:chExt cx="1741133" cy="247122"/>
          </a:xfrm>
        </p:grpSpPr>
        <p:sp>
          <p:nvSpPr>
            <p:cNvPr id="24" name="Freeform 24"/>
            <p:cNvSpPr/>
            <p:nvPr/>
          </p:nvSpPr>
          <p:spPr>
            <a:xfrm>
              <a:off x="0" y="0"/>
              <a:ext cx="1741133" cy="247122"/>
            </a:xfrm>
            <a:custGeom>
              <a:avLst/>
              <a:gdLst/>
              <a:ahLst/>
              <a:cxnLst/>
              <a:rect l="l" t="t" r="r" b="b"/>
              <a:pathLst>
                <a:path w="1741133" h="247122">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id="25" name="TextBox 25"/>
            <p:cNvSpPr txBox="1"/>
            <p:nvPr/>
          </p:nvSpPr>
          <p:spPr>
            <a:xfrm>
              <a:off x="0" y="-38100"/>
              <a:ext cx="1741133" cy="2852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2477840" y="3703978"/>
            <a:ext cx="732201" cy="732201"/>
            <a:chOff x="0" y="0"/>
            <a:chExt cx="192843" cy="192843"/>
          </a:xfrm>
        </p:grpSpPr>
        <p:sp>
          <p:nvSpPr>
            <p:cNvPr id="27" name="Freeform 27"/>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28" name="TextBox 28"/>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881515" y="3703978"/>
            <a:ext cx="732201" cy="732201"/>
            <a:chOff x="0" y="0"/>
            <a:chExt cx="192843" cy="192843"/>
          </a:xfrm>
        </p:grpSpPr>
        <p:sp>
          <p:nvSpPr>
            <p:cNvPr id="30" name="Freeform 30"/>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31" name="TextBox 31"/>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2477840" y="4870229"/>
            <a:ext cx="732201" cy="732201"/>
            <a:chOff x="0" y="0"/>
            <a:chExt cx="192843" cy="192843"/>
          </a:xfrm>
        </p:grpSpPr>
        <p:sp>
          <p:nvSpPr>
            <p:cNvPr id="33" name="Freeform 33"/>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34" name="TextBox 34"/>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881515" y="4870229"/>
            <a:ext cx="732201" cy="732201"/>
            <a:chOff x="0" y="0"/>
            <a:chExt cx="192843" cy="192843"/>
          </a:xfrm>
        </p:grpSpPr>
        <p:sp>
          <p:nvSpPr>
            <p:cNvPr id="36" name="Freeform 36"/>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37" name="TextBox 37"/>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2477840" y="6038850"/>
            <a:ext cx="732201" cy="732201"/>
            <a:chOff x="0" y="0"/>
            <a:chExt cx="192843" cy="192843"/>
          </a:xfrm>
        </p:grpSpPr>
        <p:sp>
          <p:nvSpPr>
            <p:cNvPr id="39" name="Freeform 39"/>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40" name="TextBox 40"/>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9881515" y="6038850"/>
            <a:ext cx="732201" cy="732201"/>
            <a:chOff x="0" y="0"/>
            <a:chExt cx="192843" cy="192843"/>
          </a:xfrm>
        </p:grpSpPr>
        <p:sp>
          <p:nvSpPr>
            <p:cNvPr id="42" name="Freeform 42"/>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43" name="TextBox 43"/>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2477840" y="7202730"/>
            <a:ext cx="732201" cy="732201"/>
            <a:chOff x="0" y="0"/>
            <a:chExt cx="192843" cy="192843"/>
          </a:xfrm>
        </p:grpSpPr>
        <p:sp>
          <p:nvSpPr>
            <p:cNvPr id="45" name="Freeform 45"/>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46" name="TextBox 46"/>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9881515" y="7202730"/>
            <a:ext cx="732201" cy="732201"/>
            <a:chOff x="0" y="0"/>
            <a:chExt cx="192843" cy="192843"/>
          </a:xfrm>
        </p:grpSpPr>
        <p:sp>
          <p:nvSpPr>
            <p:cNvPr id="48" name="Freeform 48"/>
            <p:cNvSpPr/>
            <p:nvPr/>
          </p:nvSpPr>
          <p:spPr>
            <a:xfrm>
              <a:off x="0" y="0"/>
              <a:ext cx="192843" cy="192843"/>
            </a:xfrm>
            <a:custGeom>
              <a:avLst/>
              <a:gdLst/>
              <a:ahLst/>
              <a:cxnLst/>
              <a:rect l="l" t="t" r="r" b="b"/>
              <a:pathLst>
                <a:path w="192843" h="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id="49" name="TextBox 49"/>
            <p:cNvSpPr txBox="1"/>
            <p:nvPr/>
          </p:nvSpPr>
          <p:spPr>
            <a:xfrm>
              <a:off x="0" y="-38100"/>
              <a:ext cx="192843" cy="230943"/>
            </a:xfrm>
            <a:prstGeom prst="rect">
              <a:avLst/>
            </a:prstGeom>
          </p:spPr>
          <p:txBody>
            <a:bodyPr lIns="50800" tIns="50800" rIns="50800" bIns="50800" rtlCol="0" anchor="ctr"/>
            <a:lstStyle/>
            <a:p>
              <a:pPr algn="ctr">
                <a:lnSpc>
                  <a:spcPts val="2659"/>
                </a:lnSpc>
              </a:pPr>
              <a:endParaRPr/>
            </a:p>
          </p:txBody>
        </p:sp>
      </p:grpSp>
      <p:sp>
        <p:nvSpPr>
          <p:cNvPr id="50" name="Freeform 50"/>
          <p:cNvSpPr/>
          <p:nvPr/>
        </p:nvSpPr>
        <p:spPr>
          <a:xfrm>
            <a:off x="0" y="-123825"/>
            <a:ext cx="2322601" cy="3600932"/>
          </a:xfrm>
          <a:custGeom>
            <a:avLst/>
            <a:gdLst/>
            <a:ahLst/>
            <a:cxnLst/>
            <a:rect l="l" t="t" r="r" b="b"/>
            <a:pathLst>
              <a:path w="2322601" h="3600932">
                <a:moveTo>
                  <a:pt x="0" y="0"/>
                </a:moveTo>
                <a:lnTo>
                  <a:pt x="2322601" y="0"/>
                </a:lnTo>
                <a:lnTo>
                  <a:pt x="2322601" y="3600932"/>
                </a:lnTo>
                <a:lnTo>
                  <a:pt x="0" y="3600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1" name="Freeform 51"/>
          <p:cNvSpPr/>
          <p:nvPr/>
        </p:nvSpPr>
        <p:spPr>
          <a:xfrm flipH="1">
            <a:off x="15915886" y="0"/>
            <a:ext cx="2372114" cy="3600932"/>
          </a:xfrm>
          <a:custGeom>
            <a:avLst/>
            <a:gdLst/>
            <a:ahLst/>
            <a:cxnLst/>
            <a:rect l="l" t="t" r="r" b="b"/>
            <a:pathLst>
              <a:path w="2372114" h="3600932">
                <a:moveTo>
                  <a:pt x="2372114" y="0"/>
                </a:moveTo>
                <a:lnTo>
                  <a:pt x="0" y="0"/>
                </a:lnTo>
                <a:lnTo>
                  <a:pt x="0" y="3600932"/>
                </a:lnTo>
                <a:lnTo>
                  <a:pt x="2372114" y="3600932"/>
                </a:lnTo>
                <a:lnTo>
                  <a:pt x="237211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52"/>
          <p:cNvSpPr/>
          <p:nvPr/>
        </p:nvSpPr>
        <p:spPr>
          <a:xfrm>
            <a:off x="-47625" y="9304801"/>
            <a:ext cx="4414376" cy="982199"/>
          </a:xfrm>
          <a:custGeom>
            <a:avLst/>
            <a:gdLst/>
            <a:ahLst/>
            <a:cxnLst/>
            <a:rect l="l" t="t" r="r" b="b"/>
            <a:pathLst>
              <a:path w="4414376" h="982199">
                <a:moveTo>
                  <a:pt x="0" y="0"/>
                </a:moveTo>
                <a:lnTo>
                  <a:pt x="4414376" y="0"/>
                </a:lnTo>
                <a:lnTo>
                  <a:pt x="4414376" y="982199"/>
                </a:lnTo>
                <a:lnTo>
                  <a:pt x="0" y="982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3" name="Freeform 53"/>
          <p:cNvSpPr/>
          <p:nvPr/>
        </p:nvSpPr>
        <p:spPr>
          <a:xfrm flipV="1">
            <a:off x="14378643" y="9304801"/>
            <a:ext cx="4348177" cy="1342500"/>
          </a:xfrm>
          <a:custGeom>
            <a:avLst/>
            <a:gdLst/>
            <a:ahLst/>
            <a:cxnLst/>
            <a:rect l="l" t="t" r="r" b="b"/>
            <a:pathLst>
              <a:path w="4348177" h="1342500">
                <a:moveTo>
                  <a:pt x="0" y="1342500"/>
                </a:moveTo>
                <a:lnTo>
                  <a:pt x="4348178" y="1342500"/>
                </a:lnTo>
                <a:lnTo>
                  <a:pt x="4348178" y="0"/>
                </a:lnTo>
                <a:lnTo>
                  <a:pt x="0" y="0"/>
                </a:lnTo>
                <a:lnTo>
                  <a:pt x="0" y="13425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4" name="Freeform 54"/>
          <p:cNvSpPr/>
          <p:nvPr/>
        </p:nvSpPr>
        <p:spPr>
          <a:xfrm rot="-4450278">
            <a:off x="5915863" y="1397451"/>
            <a:ext cx="1313288" cy="806030"/>
          </a:xfrm>
          <a:custGeom>
            <a:avLst/>
            <a:gdLst/>
            <a:ahLst/>
            <a:cxnLst/>
            <a:rect l="l" t="t" r="r" b="b"/>
            <a:pathLst>
              <a:path w="1313288" h="806030">
                <a:moveTo>
                  <a:pt x="0" y="0"/>
                </a:moveTo>
                <a:lnTo>
                  <a:pt x="1313287" y="0"/>
                </a:lnTo>
                <a:lnTo>
                  <a:pt x="1313287" y="806030"/>
                </a:lnTo>
                <a:lnTo>
                  <a:pt x="0" y="806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TextBox 55"/>
          <p:cNvSpPr txBox="1"/>
          <p:nvPr/>
        </p:nvSpPr>
        <p:spPr>
          <a:xfrm>
            <a:off x="6249463" y="1438757"/>
            <a:ext cx="5789075" cy="1543050"/>
          </a:xfrm>
          <a:prstGeom prst="rect">
            <a:avLst/>
          </a:prstGeom>
        </p:spPr>
        <p:txBody>
          <a:bodyPr lIns="0" tIns="0" rIns="0" bIns="0" rtlCol="0" anchor="t">
            <a:spAutoFit/>
          </a:bodyPr>
          <a:lstStyle/>
          <a:p>
            <a:pPr algn="ctr">
              <a:lnSpc>
                <a:spcPts val="12599"/>
              </a:lnSpc>
            </a:pPr>
            <a:r>
              <a:rPr lang="en-US" sz="9000" b="1">
                <a:solidFill>
                  <a:srgbClr val="031862"/>
                </a:solidFill>
                <a:latin typeface="Roca Two Bold"/>
                <a:ea typeface="Roca Two Bold"/>
                <a:cs typeface="Roca Two Bold"/>
                <a:sym typeface="Roca Two Bold"/>
              </a:rPr>
              <a:t>Overview</a:t>
            </a:r>
          </a:p>
        </p:txBody>
      </p:sp>
      <p:sp>
        <p:nvSpPr>
          <p:cNvPr id="56" name="TextBox 56"/>
          <p:cNvSpPr txBox="1"/>
          <p:nvPr/>
        </p:nvSpPr>
        <p:spPr>
          <a:xfrm>
            <a:off x="3762491" y="3900533"/>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Problem Statement</a:t>
            </a:r>
          </a:p>
        </p:txBody>
      </p:sp>
      <p:sp>
        <p:nvSpPr>
          <p:cNvPr id="57" name="TextBox 57"/>
          <p:cNvSpPr txBox="1"/>
          <p:nvPr/>
        </p:nvSpPr>
        <p:spPr>
          <a:xfrm>
            <a:off x="2477840" y="3900533"/>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01</a:t>
            </a:r>
          </a:p>
        </p:txBody>
      </p:sp>
      <p:sp>
        <p:nvSpPr>
          <p:cNvPr id="58" name="TextBox 58"/>
          <p:cNvSpPr txBox="1"/>
          <p:nvPr/>
        </p:nvSpPr>
        <p:spPr>
          <a:xfrm>
            <a:off x="9881515" y="3900533"/>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05</a:t>
            </a:r>
          </a:p>
        </p:txBody>
      </p:sp>
      <p:sp>
        <p:nvSpPr>
          <p:cNvPr id="59" name="TextBox 59"/>
          <p:cNvSpPr txBox="1"/>
          <p:nvPr/>
        </p:nvSpPr>
        <p:spPr>
          <a:xfrm>
            <a:off x="2477840" y="5066784"/>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02</a:t>
            </a:r>
          </a:p>
        </p:txBody>
      </p:sp>
      <p:sp>
        <p:nvSpPr>
          <p:cNvPr id="60" name="TextBox 60"/>
          <p:cNvSpPr txBox="1"/>
          <p:nvPr/>
        </p:nvSpPr>
        <p:spPr>
          <a:xfrm>
            <a:off x="9881515" y="5066784"/>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06</a:t>
            </a:r>
          </a:p>
        </p:txBody>
      </p:sp>
      <p:sp>
        <p:nvSpPr>
          <p:cNvPr id="61" name="TextBox 61"/>
          <p:cNvSpPr txBox="1"/>
          <p:nvPr/>
        </p:nvSpPr>
        <p:spPr>
          <a:xfrm>
            <a:off x="2477840" y="6235406"/>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03</a:t>
            </a:r>
          </a:p>
        </p:txBody>
      </p:sp>
      <p:sp>
        <p:nvSpPr>
          <p:cNvPr id="62" name="TextBox 62"/>
          <p:cNvSpPr txBox="1"/>
          <p:nvPr/>
        </p:nvSpPr>
        <p:spPr>
          <a:xfrm>
            <a:off x="9881515" y="6235406"/>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07</a:t>
            </a:r>
          </a:p>
        </p:txBody>
      </p:sp>
      <p:sp>
        <p:nvSpPr>
          <p:cNvPr id="63" name="TextBox 63"/>
          <p:cNvSpPr txBox="1"/>
          <p:nvPr/>
        </p:nvSpPr>
        <p:spPr>
          <a:xfrm>
            <a:off x="2477840" y="7399285"/>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04</a:t>
            </a:r>
          </a:p>
        </p:txBody>
      </p:sp>
      <p:sp>
        <p:nvSpPr>
          <p:cNvPr id="64" name="TextBox 64"/>
          <p:cNvSpPr txBox="1"/>
          <p:nvPr/>
        </p:nvSpPr>
        <p:spPr>
          <a:xfrm>
            <a:off x="9881515" y="7399285"/>
            <a:ext cx="732201" cy="396240"/>
          </a:xfrm>
          <a:prstGeom prst="rect">
            <a:avLst/>
          </a:prstGeom>
        </p:spPr>
        <p:txBody>
          <a:bodyPr lIns="0" tIns="0" rIns="0" bIns="0" rtlCol="0" anchor="t">
            <a:spAutoFit/>
          </a:bodyPr>
          <a:lstStyle/>
          <a:p>
            <a:pPr algn="ctr">
              <a:lnSpc>
                <a:spcPts val="3359"/>
              </a:lnSpc>
            </a:pPr>
            <a:r>
              <a:rPr lang="en-US" sz="2400" b="1">
                <a:solidFill>
                  <a:srgbClr val="FFFFFF"/>
                </a:solidFill>
                <a:latin typeface="Roca Two Bold"/>
                <a:ea typeface="Roca Two Bold"/>
                <a:cs typeface="Roca Two Bold"/>
                <a:sym typeface="Roca Two Bold"/>
              </a:rPr>
              <a:t>08</a:t>
            </a:r>
          </a:p>
        </p:txBody>
      </p:sp>
      <p:sp>
        <p:nvSpPr>
          <p:cNvPr id="65" name="TextBox 65"/>
          <p:cNvSpPr txBox="1"/>
          <p:nvPr/>
        </p:nvSpPr>
        <p:spPr>
          <a:xfrm>
            <a:off x="11164267" y="3900533"/>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Utilization of Research Results</a:t>
            </a:r>
          </a:p>
        </p:txBody>
      </p:sp>
      <p:sp>
        <p:nvSpPr>
          <p:cNvPr id="66" name="TextBox 66"/>
          <p:cNvSpPr txBox="1"/>
          <p:nvPr/>
        </p:nvSpPr>
        <p:spPr>
          <a:xfrm>
            <a:off x="3762491" y="5066784"/>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Research Objectives</a:t>
            </a:r>
          </a:p>
        </p:txBody>
      </p:sp>
      <p:sp>
        <p:nvSpPr>
          <p:cNvPr id="67" name="TextBox 67"/>
          <p:cNvSpPr txBox="1"/>
          <p:nvPr/>
        </p:nvSpPr>
        <p:spPr>
          <a:xfrm>
            <a:off x="11164267" y="5066784"/>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Research Outcomes</a:t>
            </a:r>
          </a:p>
        </p:txBody>
      </p:sp>
      <p:sp>
        <p:nvSpPr>
          <p:cNvPr id="68" name="TextBox 68"/>
          <p:cNvSpPr txBox="1"/>
          <p:nvPr/>
        </p:nvSpPr>
        <p:spPr>
          <a:xfrm>
            <a:off x="3762491" y="6233035"/>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Literature Survey</a:t>
            </a:r>
          </a:p>
        </p:txBody>
      </p:sp>
      <p:sp>
        <p:nvSpPr>
          <p:cNvPr id="69" name="TextBox 69"/>
          <p:cNvSpPr txBox="1"/>
          <p:nvPr/>
        </p:nvSpPr>
        <p:spPr>
          <a:xfrm>
            <a:off x="11164267" y="6233035"/>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Research Timetable</a:t>
            </a:r>
          </a:p>
        </p:txBody>
      </p:sp>
      <p:sp>
        <p:nvSpPr>
          <p:cNvPr id="70" name="TextBox 70"/>
          <p:cNvSpPr txBox="1"/>
          <p:nvPr/>
        </p:nvSpPr>
        <p:spPr>
          <a:xfrm>
            <a:off x="3762491" y="7399285"/>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Methodology</a:t>
            </a:r>
          </a:p>
        </p:txBody>
      </p:sp>
      <p:sp>
        <p:nvSpPr>
          <p:cNvPr id="71" name="TextBox 71"/>
          <p:cNvSpPr txBox="1"/>
          <p:nvPr/>
        </p:nvSpPr>
        <p:spPr>
          <a:xfrm>
            <a:off x="11164267" y="7399285"/>
            <a:ext cx="4513514" cy="396240"/>
          </a:xfrm>
          <a:prstGeom prst="rect">
            <a:avLst/>
          </a:prstGeom>
        </p:spPr>
        <p:txBody>
          <a:bodyPr lIns="0" tIns="0" rIns="0" bIns="0" rtlCol="0" anchor="t">
            <a:spAutoFit/>
          </a:bodyPr>
          <a:lstStyle/>
          <a:p>
            <a:pPr algn="l">
              <a:lnSpc>
                <a:spcPts val="3359"/>
              </a:lnSpc>
            </a:pPr>
            <a:r>
              <a:rPr lang="en-US" sz="2400" b="1">
                <a:solidFill>
                  <a:srgbClr val="000000"/>
                </a:solidFill>
                <a:latin typeface="Roca Two Bold"/>
                <a:ea typeface="Roca Two Bold"/>
                <a:cs typeface="Roca Two Bold"/>
                <a:sym typeface="Roca Two Bold"/>
              </a:rP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3371" y="2001969"/>
            <a:ext cx="5246370" cy="6283062"/>
            <a:chOff x="0" y="0"/>
            <a:chExt cx="812800" cy="973411"/>
          </a:xfrm>
        </p:grpSpPr>
        <p:sp>
          <p:nvSpPr>
            <p:cNvPr id="3" name="Freeform 3"/>
            <p:cNvSpPr/>
            <p:nvPr/>
          </p:nvSpPr>
          <p:spPr>
            <a:xfrm>
              <a:off x="0" y="0"/>
              <a:ext cx="812800" cy="973411"/>
            </a:xfrm>
            <a:custGeom>
              <a:avLst/>
              <a:gdLst/>
              <a:ahLst/>
              <a:cxnLst/>
              <a:rect l="l" t="t" r="r" b="b"/>
              <a:pathLst>
                <a:path w="812800" h="973411">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29840" r="-29840"/>
              </a:stretch>
            </a:blipFill>
          </p:spPr>
        </p:sp>
      </p:grpSp>
      <p:sp>
        <p:nvSpPr>
          <p:cNvPr id="4" name="Freeform 4"/>
          <p:cNvSpPr/>
          <p:nvPr/>
        </p:nvSpPr>
        <p:spPr>
          <a:xfrm>
            <a:off x="0" y="0"/>
            <a:ext cx="5407387" cy="1838512"/>
          </a:xfrm>
          <a:custGeom>
            <a:avLst/>
            <a:gdLst/>
            <a:ahLst/>
            <a:cxnLst/>
            <a:rect l="l" t="t" r="r" b="b"/>
            <a:pathLst>
              <a:path w="5407387" h="1838512">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988226" y="6976199"/>
            <a:ext cx="6033853" cy="3831497"/>
          </a:xfrm>
          <a:custGeom>
            <a:avLst/>
            <a:gdLst/>
            <a:ahLst/>
            <a:cxnLst/>
            <a:rect l="l" t="t" r="r" b="b"/>
            <a:pathLst>
              <a:path w="6033853" h="3831497">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13853827" y="7975743"/>
            <a:ext cx="4465540" cy="2327663"/>
          </a:xfrm>
          <a:custGeom>
            <a:avLst/>
            <a:gdLst/>
            <a:ahLst/>
            <a:cxnLst/>
            <a:rect l="l" t="t" r="r" b="b"/>
            <a:pathLst>
              <a:path w="4465540" h="2327663">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8390967" y="1849569"/>
            <a:ext cx="9928400" cy="1362097"/>
          </a:xfrm>
          <a:prstGeom prst="rect">
            <a:avLst/>
          </a:prstGeom>
        </p:spPr>
        <p:txBody>
          <a:bodyPr lIns="0" tIns="0" rIns="0" bIns="0" rtlCol="0" anchor="t">
            <a:spAutoFit/>
          </a:bodyPr>
          <a:lstStyle/>
          <a:p>
            <a:pPr algn="l">
              <a:lnSpc>
                <a:spcPts val="11179"/>
              </a:lnSpc>
            </a:pPr>
            <a:r>
              <a:rPr lang="en-US" sz="7985" b="1">
                <a:solidFill>
                  <a:srgbClr val="031862"/>
                </a:solidFill>
                <a:latin typeface="Roca Two Bold"/>
                <a:ea typeface="Roca Two Bold"/>
                <a:cs typeface="Roca Two Bold"/>
                <a:sym typeface="Roca Two Bold"/>
              </a:rPr>
              <a:t>Problem Statement</a:t>
            </a:r>
          </a:p>
        </p:txBody>
      </p:sp>
      <p:sp>
        <p:nvSpPr>
          <p:cNvPr id="9" name="TextBox 9"/>
          <p:cNvSpPr txBox="1"/>
          <p:nvPr/>
        </p:nvSpPr>
        <p:spPr>
          <a:xfrm>
            <a:off x="8390967" y="3240301"/>
            <a:ext cx="7695630" cy="4596765"/>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31862"/>
                </a:solidFill>
                <a:latin typeface="Gordita"/>
                <a:ea typeface="Gordita"/>
                <a:cs typeface="Gordita"/>
                <a:sym typeface="Gordita"/>
              </a:rPr>
              <a:t>Lung cancer is one of the leading causes of mortality worldwide.</a:t>
            </a:r>
          </a:p>
          <a:p>
            <a:pPr marL="518160" lvl="1" indent="-259080" algn="just">
              <a:lnSpc>
                <a:spcPts val="3359"/>
              </a:lnSpc>
              <a:buFont typeface="Arial"/>
              <a:buChar char="•"/>
            </a:pPr>
            <a:r>
              <a:rPr lang="en-US" sz="2400">
                <a:solidFill>
                  <a:srgbClr val="031862"/>
                </a:solidFill>
                <a:latin typeface="Gordita"/>
                <a:ea typeface="Gordita"/>
                <a:cs typeface="Gordita"/>
                <a:sym typeface="Gordita"/>
              </a:rPr>
              <a:t>Early detection through CT screening helps reduce deaths but diagnosis remains challenging.</a:t>
            </a:r>
          </a:p>
          <a:p>
            <a:pPr marL="518160" lvl="1" indent="-259080" algn="just">
              <a:lnSpc>
                <a:spcPts val="3359"/>
              </a:lnSpc>
              <a:buFont typeface="Arial"/>
              <a:buChar char="•"/>
            </a:pPr>
            <a:r>
              <a:rPr lang="en-US" sz="2400">
                <a:solidFill>
                  <a:srgbClr val="031862"/>
                </a:solidFill>
                <a:latin typeface="Gordita"/>
                <a:ea typeface="Gordita"/>
                <a:cs typeface="Gordita"/>
                <a:sym typeface="Gordita"/>
              </a:rPr>
              <a:t>CNN-based models often suffer from spatial information loss and high false-positive rates.</a:t>
            </a:r>
          </a:p>
          <a:p>
            <a:pPr marL="518160" lvl="1" indent="-259080" algn="just">
              <a:lnSpc>
                <a:spcPts val="3359"/>
              </a:lnSpc>
              <a:buFont typeface="Arial"/>
              <a:buChar char="•"/>
            </a:pPr>
            <a:r>
              <a:rPr lang="en-US" sz="2400">
                <a:solidFill>
                  <a:srgbClr val="031862"/>
                </a:solidFill>
                <a:latin typeface="Gordita"/>
                <a:ea typeface="Gordita"/>
                <a:cs typeface="Gordita"/>
                <a:sym typeface="Gordita"/>
              </a:rPr>
              <a:t>Capsule Neural Networks (CapsNets) preserve spatial hierarchies.</a:t>
            </a:r>
          </a:p>
          <a:p>
            <a:pPr marL="518160" lvl="1" indent="-259080" algn="just">
              <a:lnSpc>
                <a:spcPts val="3359"/>
              </a:lnSpc>
              <a:buFont typeface="Arial"/>
              <a:buChar char="•"/>
            </a:pPr>
            <a:r>
              <a:rPr lang="en-US" sz="2400">
                <a:solidFill>
                  <a:srgbClr val="031862"/>
                </a:solidFill>
                <a:latin typeface="Gordita"/>
                <a:ea typeface="Gordita"/>
                <a:cs typeface="Gordita"/>
                <a:sym typeface="Gordita"/>
              </a:rPr>
              <a:t>Limited empirical research comparing CNN and CapsNet for lung nodule detection.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3371" y="2001969"/>
            <a:ext cx="5246370" cy="6283062"/>
            <a:chOff x="0" y="0"/>
            <a:chExt cx="812800" cy="973411"/>
          </a:xfrm>
        </p:grpSpPr>
        <p:sp>
          <p:nvSpPr>
            <p:cNvPr id="3" name="Freeform 3"/>
            <p:cNvSpPr/>
            <p:nvPr/>
          </p:nvSpPr>
          <p:spPr>
            <a:xfrm>
              <a:off x="0" y="0"/>
              <a:ext cx="812800" cy="973411"/>
            </a:xfrm>
            <a:custGeom>
              <a:avLst/>
              <a:gdLst/>
              <a:ahLst/>
              <a:cxnLst/>
              <a:rect l="l" t="t" r="r" b="b"/>
              <a:pathLst>
                <a:path w="812800" h="973411">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29840" r="-29840"/>
              </a:stretch>
            </a:blipFill>
          </p:spPr>
        </p:sp>
      </p:grpSp>
      <p:sp>
        <p:nvSpPr>
          <p:cNvPr id="4" name="Freeform 4"/>
          <p:cNvSpPr/>
          <p:nvPr/>
        </p:nvSpPr>
        <p:spPr>
          <a:xfrm>
            <a:off x="0" y="0"/>
            <a:ext cx="5407387" cy="1838512"/>
          </a:xfrm>
          <a:custGeom>
            <a:avLst/>
            <a:gdLst/>
            <a:ahLst/>
            <a:cxnLst/>
            <a:rect l="l" t="t" r="r" b="b"/>
            <a:pathLst>
              <a:path w="5407387" h="1838512">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988226" y="6976199"/>
            <a:ext cx="6033853" cy="3831497"/>
          </a:xfrm>
          <a:custGeom>
            <a:avLst/>
            <a:gdLst/>
            <a:ahLst/>
            <a:cxnLst/>
            <a:rect l="l" t="t" r="r" b="b"/>
            <a:pathLst>
              <a:path w="6033853" h="3831497">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13853827" y="7975743"/>
            <a:ext cx="4465540" cy="2327663"/>
          </a:xfrm>
          <a:custGeom>
            <a:avLst/>
            <a:gdLst/>
            <a:ahLst/>
            <a:cxnLst/>
            <a:rect l="l" t="t" r="r" b="b"/>
            <a:pathLst>
              <a:path w="4465540" h="2327663">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7828778" y="1849569"/>
            <a:ext cx="9928400" cy="1362097"/>
          </a:xfrm>
          <a:prstGeom prst="rect">
            <a:avLst/>
          </a:prstGeom>
        </p:spPr>
        <p:txBody>
          <a:bodyPr lIns="0" tIns="0" rIns="0" bIns="0" rtlCol="0" anchor="t">
            <a:spAutoFit/>
          </a:bodyPr>
          <a:lstStyle/>
          <a:p>
            <a:pPr algn="l">
              <a:lnSpc>
                <a:spcPts val="11179"/>
              </a:lnSpc>
            </a:pPr>
            <a:r>
              <a:rPr lang="en-US" sz="7985" b="1">
                <a:solidFill>
                  <a:srgbClr val="031862"/>
                </a:solidFill>
                <a:latin typeface="Roca Two Bold"/>
                <a:ea typeface="Roca Two Bold"/>
                <a:cs typeface="Roca Two Bold"/>
                <a:sym typeface="Roca Two Bold"/>
              </a:rPr>
              <a:t>Research Objectives</a:t>
            </a:r>
          </a:p>
        </p:txBody>
      </p:sp>
      <p:sp>
        <p:nvSpPr>
          <p:cNvPr id="9" name="TextBox 9"/>
          <p:cNvSpPr txBox="1"/>
          <p:nvPr/>
        </p:nvSpPr>
        <p:spPr>
          <a:xfrm>
            <a:off x="8390967" y="3240405"/>
            <a:ext cx="8321212" cy="3858893"/>
          </a:xfrm>
          <a:prstGeom prst="rect">
            <a:avLst/>
          </a:prstGeom>
        </p:spPr>
        <p:txBody>
          <a:bodyPr lIns="0" tIns="0" rIns="0" bIns="0" rtlCol="0" anchor="t">
            <a:spAutoFit/>
          </a:bodyPr>
          <a:lstStyle/>
          <a:p>
            <a:pPr marL="599922" lvl="1" indent="-299961" algn="just">
              <a:lnSpc>
                <a:spcPts val="3890"/>
              </a:lnSpc>
              <a:buFont typeface="Arial"/>
              <a:buChar char="•"/>
            </a:pPr>
            <a:r>
              <a:rPr lang="en-US" sz="2778">
                <a:solidFill>
                  <a:srgbClr val="031862"/>
                </a:solidFill>
                <a:latin typeface="Gordita"/>
                <a:ea typeface="Gordita"/>
                <a:cs typeface="Gordita"/>
                <a:sym typeface="Gordita"/>
              </a:rPr>
              <a:t>Analyze limitations of CNN approaches.</a:t>
            </a:r>
          </a:p>
          <a:p>
            <a:pPr marL="599922" lvl="1" indent="-299961" algn="just">
              <a:lnSpc>
                <a:spcPts val="3890"/>
              </a:lnSpc>
              <a:buFont typeface="Arial"/>
              <a:buChar char="•"/>
            </a:pPr>
            <a:r>
              <a:rPr lang="en-US" sz="2778">
                <a:solidFill>
                  <a:srgbClr val="031862"/>
                </a:solidFill>
                <a:latin typeface="Gordita"/>
                <a:ea typeface="Gordita"/>
                <a:cs typeface="Gordita"/>
                <a:sym typeface="Gordita"/>
              </a:rPr>
              <a:t>Design optimized Capsule Neural Network architectures using dynamic routing.</a:t>
            </a:r>
          </a:p>
          <a:p>
            <a:pPr marL="599922" lvl="1" indent="-299961" algn="just">
              <a:lnSpc>
                <a:spcPts val="3890"/>
              </a:lnSpc>
              <a:buFont typeface="Arial"/>
              <a:buChar char="•"/>
            </a:pPr>
            <a:r>
              <a:rPr lang="en-US" sz="2778">
                <a:solidFill>
                  <a:srgbClr val="031862"/>
                </a:solidFill>
                <a:latin typeface="Gordita"/>
                <a:ea typeface="Gordita"/>
                <a:cs typeface="Gordita"/>
                <a:sym typeface="Gordita"/>
              </a:rPr>
              <a:t>Develop models for accurate classification.</a:t>
            </a:r>
          </a:p>
          <a:p>
            <a:pPr marL="599922" lvl="1" indent="-299961" algn="just">
              <a:lnSpc>
                <a:spcPts val="3890"/>
              </a:lnSpc>
              <a:buFont typeface="Arial"/>
              <a:buChar char="•"/>
            </a:pPr>
            <a:r>
              <a:rPr lang="en-US" sz="2778">
                <a:solidFill>
                  <a:srgbClr val="031862"/>
                </a:solidFill>
                <a:latin typeface="Gordita"/>
                <a:ea typeface="Gordita"/>
                <a:cs typeface="Gordita"/>
                <a:sym typeface="Gordita"/>
              </a:rPr>
              <a:t>Evaluate performance using accuracy, sensitivity, and specificity.</a:t>
            </a:r>
          </a:p>
          <a:p>
            <a:pPr marL="599922" lvl="1" indent="-299961" algn="just">
              <a:lnSpc>
                <a:spcPts val="3890"/>
              </a:lnSpc>
              <a:buFont typeface="Arial"/>
              <a:buChar char="•"/>
            </a:pPr>
            <a:r>
              <a:rPr lang="en-US" sz="2778">
                <a:solidFill>
                  <a:srgbClr val="031862"/>
                </a:solidFill>
                <a:latin typeface="Gordita"/>
                <a:ea typeface="Gordita"/>
                <a:cs typeface="Gordita"/>
                <a:sym typeface="Gordita"/>
              </a:rPr>
              <a:t>Propose deployable CapsNet-based diagnostic frameworks.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8644" y="6313424"/>
            <a:ext cx="8490291" cy="3767566"/>
          </a:xfrm>
          <a:custGeom>
            <a:avLst/>
            <a:gdLst/>
            <a:ahLst/>
            <a:cxnLst/>
            <a:rect l="l" t="t" r="r" b="b"/>
            <a:pathLst>
              <a:path w="8490291" h="3767566">
                <a:moveTo>
                  <a:pt x="0" y="0"/>
                </a:moveTo>
                <a:lnTo>
                  <a:pt x="8490290" y="0"/>
                </a:lnTo>
                <a:lnTo>
                  <a:pt x="8490290" y="3767567"/>
                </a:lnTo>
                <a:lnTo>
                  <a:pt x="0" y="3767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3030085"/>
            <a:ext cx="6576895" cy="5802362"/>
            <a:chOff x="0" y="0"/>
            <a:chExt cx="1018933" cy="898938"/>
          </a:xfrm>
        </p:grpSpPr>
        <p:sp>
          <p:nvSpPr>
            <p:cNvPr id="4" name="Freeform 4"/>
            <p:cNvSpPr/>
            <p:nvPr/>
          </p:nvSpPr>
          <p:spPr>
            <a:xfrm>
              <a:off x="0" y="0"/>
              <a:ext cx="1018933" cy="898938"/>
            </a:xfrm>
            <a:custGeom>
              <a:avLst/>
              <a:gdLst/>
              <a:ahLst/>
              <a:cxnLst/>
              <a:rect l="l" t="t" r="r" b="b"/>
              <a:pathLst>
                <a:path w="1018933" h="898938">
                  <a:moveTo>
                    <a:pt x="47086" y="0"/>
                  </a:moveTo>
                  <a:lnTo>
                    <a:pt x="971848" y="0"/>
                  </a:lnTo>
                  <a:cubicBezTo>
                    <a:pt x="997852" y="0"/>
                    <a:pt x="1018933" y="21081"/>
                    <a:pt x="1018933" y="47086"/>
                  </a:cubicBezTo>
                  <a:lnTo>
                    <a:pt x="1018933" y="851852"/>
                  </a:lnTo>
                  <a:cubicBezTo>
                    <a:pt x="1018933" y="877857"/>
                    <a:pt x="997852" y="898938"/>
                    <a:pt x="971848" y="898938"/>
                  </a:cubicBezTo>
                  <a:lnTo>
                    <a:pt x="47086" y="898938"/>
                  </a:lnTo>
                  <a:cubicBezTo>
                    <a:pt x="21081" y="898938"/>
                    <a:pt x="0" y="877857"/>
                    <a:pt x="0" y="851852"/>
                  </a:cubicBezTo>
                  <a:lnTo>
                    <a:pt x="0" y="47086"/>
                  </a:lnTo>
                  <a:cubicBezTo>
                    <a:pt x="0" y="21081"/>
                    <a:pt x="21081" y="0"/>
                    <a:pt x="47086" y="0"/>
                  </a:cubicBezTo>
                  <a:close/>
                </a:path>
              </a:pathLst>
            </a:custGeom>
            <a:blipFill>
              <a:blip r:embed="rId4"/>
              <a:stretch>
                <a:fillRect l="-16208" r="-16208"/>
              </a:stretch>
            </a:blipFill>
          </p:spPr>
        </p:sp>
      </p:grpSp>
      <p:sp>
        <p:nvSpPr>
          <p:cNvPr id="5" name="Freeform 5"/>
          <p:cNvSpPr/>
          <p:nvPr/>
        </p:nvSpPr>
        <p:spPr>
          <a:xfrm flipH="1" flipV="1">
            <a:off x="12467896" y="8870548"/>
            <a:ext cx="6843643" cy="1890556"/>
          </a:xfrm>
          <a:custGeom>
            <a:avLst/>
            <a:gdLst/>
            <a:ahLst/>
            <a:cxnLst/>
            <a:rect l="l" t="t" r="r" b="b"/>
            <a:pathLst>
              <a:path w="6843643" h="1890556">
                <a:moveTo>
                  <a:pt x="6843643" y="1890556"/>
                </a:moveTo>
                <a:lnTo>
                  <a:pt x="0" y="1890556"/>
                </a:lnTo>
                <a:lnTo>
                  <a:pt x="0" y="0"/>
                </a:lnTo>
                <a:lnTo>
                  <a:pt x="6843643" y="0"/>
                </a:lnTo>
                <a:lnTo>
                  <a:pt x="6843643" y="1890556"/>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430136" y="0"/>
            <a:ext cx="4857864" cy="1651674"/>
          </a:xfrm>
          <a:custGeom>
            <a:avLst/>
            <a:gdLst/>
            <a:ahLst/>
            <a:cxnLst/>
            <a:rect l="l" t="t" r="r" b="b"/>
            <a:pathLst>
              <a:path w="4857864" h="1651674">
                <a:moveTo>
                  <a:pt x="4857864" y="0"/>
                </a:moveTo>
                <a:lnTo>
                  <a:pt x="0" y="0"/>
                </a:lnTo>
                <a:lnTo>
                  <a:pt x="0" y="1651674"/>
                </a:lnTo>
                <a:lnTo>
                  <a:pt x="4857864" y="1651674"/>
                </a:lnTo>
                <a:lnTo>
                  <a:pt x="485786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7966763" y="2642728"/>
            <a:ext cx="9827470" cy="6567551"/>
          </a:xfrm>
          <a:prstGeom prst="rect">
            <a:avLst/>
          </a:prstGeom>
        </p:spPr>
        <p:txBody>
          <a:bodyPr lIns="0" tIns="0" rIns="0" bIns="0" rtlCol="0" anchor="t">
            <a:spAutoFit/>
          </a:bodyPr>
          <a:lstStyle/>
          <a:p>
            <a:pPr marL="604519" lvl="1" indent="-302260" algn="l">
              <a:lnSpc>
                <a:spcPts val="3471"/>
              </a:lnSpc>
              <a:buFont typeface="Arial"/>
              <a:buChar char="•"/>
            </a:pPr>
            <a:r>
              <a:rPr lang="en-US" sz="2799">
                <a:solidFill>
                  <a:srgbClr val="031862"/>
                </a:solidFill>
                <a:latin typeface="DM Sans"/>
                <a:ea typeface="DM Sans"/>
                <a:cs typeface="DM Sans"/>
                <a:sym typeface="DM Sans"/>
              </a:rPr>
              <a:t>Lung cancer remains a major cause of death globally [9].</a:t>
            </a:r>
          </a:p>
          <a:p>
            <a:pPr marL="604519" lvl="1" indent="-302260" algn="l">
              <a:lnSpc>
                <a:spcPts val="3471"/>
              </a:lnSpc>
              <a:buFont typeface="Arial"/>
              <a:buChar char="•"/>
            </a:pPr>
            <a:r>
              <a:rPr lang="en-US" sz="2799">
                <a:solidFill>
                  <a:srgbClr val="031862"/>
                </a:solidFill>
                <a:latin typeface="DM Sans"/>
                <a:ea typeface="DM Sans"/>
                <a:cs typeface="DM Sans"/>
                <a:sym typeface="DM Sans"/>
              </a:rPr>
              <a:t>CNN models achieved up to 84% accuracy but face false positives [8].</a:t>
            </a:r>
          </a:p>
          <a:p>
            <a:pPr marL="604519" lvl="1" indent="-302260" algn="l">
              <a:lnSpc>
                <a:spcPts val="3471"/>
              </a:lnSpc>
              <a:buFont typeface="Arial"/>
              <a:buChar char="•"/>
            </a:pPr>
            <a:r>
              <a:rPr lang="en-US" sz="2799">
                <a:solidFill>
                  <a:srgbClr val="031862"/>
                </a:solidFill>
                <a:latin typeface="DM Sans"/>
                <a:ea typeface="DM Sans"/>
                <a:cs typeface="DM Sans"/>
                <a:sym typeface="DM Sans"/>
              </a:rPr>
              <a:t>Max pooling operations in CNNs cause spatial information loss [5].</a:t>
            </a:r>
          </a:p>
          <a:p>
            <a:pPr marL="604519" lvl="1" indent="-302260" algn="l">
              <a:lnSpc>
                <a:spcPts val="3471"/>
              </a:lnSpc>
              <a:buFont typeface="Arial"/>
              <a:buChar char="•"/>
            </a:pPr>
            <a:r>
              <a:rPr lang="en-US" sz="2799">
                <a:solidFill>
                  <a:srgbClr val="031862"/>
                </a:solidFill>
                <a:latin typeface="DM Sans"/>
                <a:ea typeface="DM Sans"/>
                <a:cs typeface="DM Sans"/>
                <a:sym typeface="DM Sans"/>
              </a:rPr>
              <a:t>CNNs require large datasets and risk overfitting [1].</a:t>
            </a:r>
          </a:p>
          <a:p>
            <a:pPr marL="604519" lvl="1" indent="-302260" algn="l">
              <a:lnSpc>
                <a:spcPts val="3471"/>
              </a:lnSpc>
              <a:buFont typeface="Arial"/>
              <a:buChar char="•"/>
            </a:pPr>
            <a:r>
              <a:rPr lang="en-US" sz="2799">
                <a:solidFill>
                  <a:srgbClr val="031862"/>
                </a:solidFill>
                <a:latin typeface="DM Sans"/>
                <a:ea typeface="DM Sans"/>
                <a:cs typeface="DM Sans"/>
                <a:sym typeface="DM Sans"/>
              </a:rPr>
              <a:t>Deep CNNs (5k–160M parameters) achieve high sensitivity but lack generalization [7].</a:t>
            </a:r>
          </a:p>
          <a:p>
            <a:pPr marL="604519" lvl="1" indent="-302260" algn="l">
              <a:lnSpc>
                <a:spcPts val="3471"/>
              </a:lnSpc>
              <a:buFont typeface="Arial"/>
              <a:buChar char="•"/>
            </a:pPr>
            <a:r>
              <a:rPr lang="en-US" sz="2799">
                <a:solidFill>
                  <a:srgbClr val="031862"/>
                </a:solidFill>
                <a:latin typeface="DM Sans"/>
                <a:ea typeface="DM Sans"/>
                <a:cs typeface="DM Sans"/>
                <a:sym typeface="DM Sans"/>
              </a:rPr>
              <a:t>CapsNets introduced dynamic routing to preserve spatial hierarchies [4].</a:t>
            </a:r>
          </a:p>
          <a:p>
            <a:pPr marL="604519" lvl="1" indent="-302260" algn="l">
              <a:lnSpc>
                <a:spcPts val="3471"/>
              </a:lnSpc>
              <a:buFont typeface="Arial"/>
              <a:buChar char="•"/>
            </a:pPr>
            <a:r>
              <a:rPr lang="en-US" sz="2799">
                <a:solidFill>
                  <a:srgbClr val="031862"/>
                </a:solidFill>
                <a:latin typeface="DM Sans"/>
                <a:ea typeface="DM Sans"/>
                <a:cs typeface="DM Sans"/>
                <a:sym typeface="DM Sans"/>
              </a:rPr>
              <a:t>Studies like LUNA16 benchmarked lung nodule detection [6].</a:t>
            </a:r>
          </a:p>
          <a:p>
            <a:pPr marL="604519" lvl="1" indent="-302260" algn="l">
              <a:lnSpc>
                <a:spcPts val="3471"/>
              </a:lnSpc>
              <a:buFont typeface="Arial"/>
              <a:buChar char="•"/>
            </a:pPr>
            <a:r>
              <a:rPr lang="en-US" sz="2799">
                <a:solidFill>
                  <a:srgbClr val="031862"/>
                </a:solidFill>
                <a:latin typeface="DM Sans"/>
                <a:ea typeface="DM Sans"/>
                <a:cs typeface="DM Sans"/>
                <a:sym typeface="DM Sans"/>
              </a:rPr>
              <a:t>•• Research gap: lack of comparative analysis between CNN and CapsNet.</a:t>
            </a:r>
          </a:p>
        </p:txBody>
      </p:sp>
      <p:sp>
        <p:nvSpPr>
          <p:cNvPr id="8" name="TextBox 8"/>
          <p:cNvSpPr txBox="1"/>
          <p:nvPr/>
        </p:nvSpPr>
        <p:spPr>
          <a:xfrm>
            <a:off x="637788" y="1294486"/>
            <a:ext cx="8634327" cy="1266825"/>
          </a:xfrm>
          <a:prstGeom prst="rect">
            <a:avLst/>
          </a:prstGeom>
        </p:spPr>
        <p:txBody>
          <a:bodyPr lIns="0" tIns="0" rIns="0" bIns="0" rtlCol="0" anchor="t">
            <a:spAutoFit/>
          </a:bodyPr>
          <a:lstStyle/>
          <a:p>
            <a:pPr algn="ctr">
              <a:lnSpc>
                <a:spcPts val="10499"/>
              </a:lnSpc>
            </a:pPr>
            <a:r>
              <a:rPr lang="en-US" sz="7499" b="1">
                <a:solidFill>
                  <a:srgbClr val="031862"/>
                </a:solidFill>
                <a:latin typeface="Roca Two Bold"/>
                <a:ea typeface="Roca Two Bold"/>
                <a:cs typeface="Roca Two Bold"/>
                <a:sym typeface="Roca Two Bold"/>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338" y="7627569"/>
            <a:ext cx="7425813" cy="3657950"/>
          </a:xfrm>
          <a:custGeom>
            <a:avLst/>
            <a:gdLst/>
            <a:ahLst/>
            <a:cxnLst/>
            <a:rect l="l" t="t" r="r" b="b"/>
            <a:pathLst>
              <a:path w="7425813" h="3657950">
                <a:moveTo>
                  <a:pt x="0" y="0"/>
                </a:moveTo>
                <a:lnTo>
                  <a:pt x="7425812" y="0"/>
                </a:lnTo>
                <a:lnTo>
                  <a:pt x="7425812" y="3657949"/>
                </a:lnTo>
                <a:lnTo>
                  <a:pt x="0" y="3657949"/>
                </a:lnTo>
                <a:lnTo>
                  <a:pt x="0" y="0"/>
                </a:lnTo>
                <a:close/>
              </a:path>
            </a:pathLst>
          </a:custGeom>
          <a:blipFill>
            <a:blip r:embed="rId2">
              <a:extLst>
                <a:ext uri="{96DAC541-7B7A-43D3-8B79-37D633B846F1}">
                  <asvg:svgBlip xmlns:asvg="http://schemas.microsoft.com/office/drawing/2016/SVG/main" r:embed="rId3"/>
                </a:ext>
              </a:extLst>
            </a:blip>
            <a:stretch>
              <a:fillRect t="-24086"/>
            </a:stretch>
          </a:blipFill>
        </p:spPr>
      </p:sp>
      <p:sp>
        <p:nvSpPr>
          <p:cNvPr id="3" name="Freeform 3"/>
          <p:cNvSpPr/>
          <p:nvPr/>
        </p:nvSpPr>
        <p:spPr>
          <a:xfrm>
            <a:off x="-3856383" y="7479932"/>
            <a:ext cx="7712766" cy="3196934"/>
          </a:xfrm>
          <a:custGeom>
            <a:avLst/>
            <a:gdLst/>
            <a:ahLst/>
            <a:cxnLst/>
            <a:rect l="l" t="t" r="r" b="b"/>
            <a:pathLst>
              <a:path w="7712766" h="3196934">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t="-15199"/>
            </a:stretch>
          </a:blipFill>
        </p:spPr>
      </p:sp>
      <p:grpSp>
        <p:nvGrpSpPr>
          <p:cNvPr id="4" name="Group 4"/>
          <p:cNvGrpSpPr/>
          <p:nvPr/>
        </p:nvGrpSpPr>
        <p:grpSpPr>
          <a:xfrm>
            <a:off x="1405251" y="3840644"/>
            <a:ext cx="6834340" cy="4994800"/>
            <a:chOff x="0" y="0"/>
            <a:chExt cx="1058818" cy="773825"/>
          </a:xfrm>
        </p:grpSpPr>
        <p:sp>
          <p:nvSpPr>
            <p:cNvPr id="5" name="Freeform 5"/>
            <p:cNvSpPr/>
            <p:nvPr/>
          </p:nvSpPr>
          <p:spPr>
            <a:xfrm>
              <a:off x="0" y="0"/>
              <a:ext cx="1058818" cy="773825"/>
            </a:xfrm>
            <a:custGeom>
              <a:avLst/>
              <a:gdLst/>
              <a:ahLst/>
              <a:cxnLst/>
              <a:rect l="l" t="t" r="r" b="b"/>
              <a:pathLst>
                <a:path w="1058818" h="773825">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4847" r="-4847"/>
              </a:stretch>
            </a:blipFill>
          </p:spPr>
        </p:sp>
      </p:grpSp>
      <p:sp>
        <p:nvSpPr>
          <p:cNvPr id="6" name="Freeform 6"/>
          <p:cNvSpPr/>
          <p:nvPr/>
        </p:nvSpPr>
        <p:spPr>
          <a:xfrm flipH="1">
            <a:off x="14050213" y="-111221"/>
            <a:ext cx="4678372" cy="1286552"/>
          </a:xfrm>
          <a:custGeom>
            <a:avLst/>
            <a:gdLst/>
            <a:ahLst/>
            <a:cxnLst/>
            <a:rect l="l" t="t" r="r" b="b"/>
            <a:pathLst>
              <a:path w="4678372" h="128655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405251" y="1541950"/>
            <a:ext cx="7336214" cy="1302386"/>
          </a:xfrm>
          <a:prstGeom prst="rect">
            <a:avLst/>
          </a:prstGeom>
        </p:spPr>
        <p:txBody>
          <a:bodyPr lIns="0" tIns="0" rIns="0" bIns="0" rtlCol="0" anchor="t">
            <a:spAutoFit/>
          </a:bodyPr>
          <a:lstStyle/>
          <a:p>
            <a:pPr algn="l">
              <a:lnSpc>
                <a:spcPts val="10639"/>
              </a:lnSpc>
            </a:pPr>
            <a:r>
              <a:rPr lang="en-US" sz="7599" b="1">
                <a:solidFill>
                  <a:srgbClr val="031862"/>
                </a:solidFill>
                <a:latin typeface="Roca Two Bold"/>
                <a:ea typeface="Roca Two Bold"/>
                <a:cs typeface="Roca Two Bold"/>
                <a:sym typeface="Roca Two Bold"/>
              </a:rPr>
              <a:t>Methodology</a:t>
            </a:r>
          </a:p>
        </p:txBody>
      </p:sp>
      <p:sp>
        <p:nvSpPr>
          <p:cNvPr id="9" name="TextBox 9"/>
          <p:cNvSpPr txBox="1"/>
          <p:nvPr/>
        </p:nvSpPr>
        <p:spPr>
          <a:xfrm>
            <a:off x="8741466" y="3773969"/>
            <a:ext cx="8907179" cy="3114274"/>
          </a:xfrm>
          <a:prstGeom prst="rect">
            <a:avLst/>
          </a:prstGeom>
        </p:spPr>
        <p:txBody>
          <a:bodyPr lIns="0" tIns="0" rIns="0" bIns="0" rtlCol="0" anchor="t">
            <a:spAutoFit/>
          </a:bodyPr>
          <a:lstStyle/>
          <a:p>
            <a:pPr marL="771757" lvl="1" indent="-385879" algn="l">
              <a:lnSpc>
                <a:spcPts val="5004"/>
              </a:lnSpc>
              <a:buFont typeface="Arial"/>
              <a:buChar char="•"/>
            </a:pPr>
            <a:r>
              <a:rPr lang="en-US" sz="3574">
                <a:solidFill>
                  <a:srgbClr val="031862"/>
                </a:solidFill>
                <a:latin typeface="DM Sans"/>
                <a:ea typeface="DM Sans"/>
                <a:cs typeface="DM Sans"/>
                <a:sym typeface="DM Sans"/>
              </a:rPr>
              <a:t>Dataset Collection &amp; Preprocessing</a:t>
            </a:r>
          </a:p>
          <a:p>
            <a:pPr marL="771757" lvl="1" indent="-385879" algn="l">
              <a:lnSpc>
                <a:spcPts val="5004"/>
              </a:lnSpc>
              <a:buFont typeface="Arial"/>
              <a:buChar char="•"/>
            </a:pPr>
            <a:r>
              <a:rPr lang="en-US" sz="3574">
                <a:solidFill>
                  <a:srgbClr val="031862"/>
                </a:solidFill>
                <a:latin typeface="DM Sans"/>
                <a:ea typeface="DM Sans"/>
                <a:cs typeface="DM Sans"/>
                <a:sym typeface="DM Sans"/>
              </a:rPr>
              <a:t>CapsNet Architecture Design</a:t>
            </a:r>
          </a:p>
          <a:p>
            <a:pPr marL="771757" lvl="1" indent="-385879" algn="l">
              <a:lnSpc>
                <a:spcPts val="5004"/>
              </a:lnSpc>
              <a:buFont typeface="Arial"/>
              <a:buChar char="•"/>
            </a:pPr>
            <a:r>
              <a:rPr lang="en-US" sz="3574">
                <a:solidFill>
                  <a:srgbClr val="031862"/>
                </a:solidFill>
                <a:latin typeface="DM Sans"/>
                <a:ea typeface="DM Sans"/>
                <a:cs typeface="DM Sans"/>
                <a:sym typeface="DM Sans"/>
              </a:rPr>
              <a:t>Data Augmentation &amp; Training</a:t>
            </a:r>
          </a:p>
          <a:p>
            <a:pPr marL="771757" lvl="1" indent="-385879" algn="l">
              <a:lnSpc>
                <a:spcPts val="5004"/>
              </a:lnSpc>
              <a:buFont typeface="Arial"/>
              <a:buChar char="•"/>
            </a:pPr>
            <a:r>
              <a:rPr lang="en-US" sz="3574">
                <a:solidFill>
                  <a:srgbClr val="031862"/>
                </a:solidFill>
                <a:latin typeface="DM Sans"/>
                <a:ea typeface="DM Sans"/>
                <a:cs typeface="DM Sans"/>
                <a:sym typeface="DM Sans"/>
              </a:rPr>
              <a:t>Model Development &amp; Comparison</a:t>
            </a:r>
          </a:p>
          <a:p>
            <a:pPr marL="771757" lvl="1" indent="-385879" algn="l">
              <a:lnSpc>
                <a:spcPts val="5004"/>
              </a:lnSpc>
              <a:buFont typeface="Arial"/>
              <a:buChar char="•"/>
            </a:pPr>
            <a:r>
              <a:rPr lang="en-US" sz="3574">
                <a:solidFill>
                  <a:srgbClr val="031862"/>
                </a:solidFill>
                <a:latin typeface="DM Sans"/>
                <a:ea typeface="DM Sans"/>
                <a:cs typeface="DM Sans"/>
                <a:sym typeface="DM Sans"/>
              </a:rPr>
              <a:t>Evaluation &amp;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338" y="7627569"/>
            <a:ext cx="7425813" cy="3657950"/>
          </a:xfrm>
          <a:custGeom>
            <a:avLst/>
            <a:gdLst/>
            <a:ahLst/>
            <a:cxnLst/>
            <a:rect l="l" t="t" r="r" b="b"/>
            <a:pathLst>
              <a:path w="7425813" h="3657950">
                <a:moveTo>
                  <a:pt x="0" y="0"/>
                </a:moveTo>
                <a:lnTo>
                  <a:pt x="7425812" y="0"/>
                </a:lnTo>
                <a:lnTo>
                  <a:pt x="7425812" y="3657949"/>
                </a:lnTo>
                <a:lnTo>
                  <a:pt x="0" y="3657949"/>
                </a:lnTo>
                <a:lnTo>
                  <a:pt x="0" y="0"/>
                </a:lnTo>
                <a:close/>
              </a:path>
            </a:pathLst>
          </a:custGeom>
          <a:blipFill>
            <a:blip r:embed="rId2">
              <a:extLst>
                <a:ext uri="{96DAC541-7B7A-43D3-8B79-37D633B846F1}">
                  <asvg:svgBlip xmlns:asvg="http://schemas.microsoft.com/office/drawing/2016/SVG/main" r:embed="rId3"/>
                </a:ext>
              </a:extLst>
            </a:blip>
            <a:stretch>
              <a:fillRect t="-24086"/>
            </a:stretch>
          </a:blipFill>
        </p:spPr>
      </p:sp>
      <p:sp>
        <p:nvSpPr>
          <p:cNvPr id="3" name="Freeform 3"/>
          <p:cNvSpPr/>
          <p:nvPr/>
        </p:nvSpPr>
        <p:spPr>
          <a:xfrm>
            <a:off x="-3856383" y="7479932"/>
            <a:ext cx="7712766" cy="3196934"/>
          </a:xfrm>
          <a:custGeom>
            <a:avLst/>
            <a:gdLst/>
            <a:ahLst/>
            <a:cxnLst/>
            <a:rect l="l" t="t" r="r" b="b"/>
            <a:pathLst>
              <a:path w="7712766" h="3196934">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t="-15199"/>
            </a:stretch>
          </a:blipFill>
        </p:spPr>
      </p:sp>
      <p:grpSp>
        <p:nvGrpSpPr>
          <p:cNvPr id="4" name="Group 4"/>
          <p:cNvGrpSpPr/>
          <p:nvPr/>
        </p:nvGrpSpPr>
        <p:grpSpPr>
          <a:xfrm>
            <a:off x="1405251" y="3840644"/>
            <a:ext cx="6834340" cy="4994800"/>
            <a:chOff x="0" y="0"/>
            <a:chExt cx="1058818" cy="773825"/>
          </a:xfrm>
        </p:grpSpPr>
        <p:sp>
          <p:nvSpPr>
            <p:cNvPr id="5" name="Freeform 5"/>
            <p:cNvSpPr/>
            <p:nvPr/>
          </p:nvSpPr>
          <p:spPr>
            <a:xfrm>
              <a:off x="0" y="0"/>
              <a:ext cx="1058818" cy="773825"/>
            </a:xfrm>
            <a:custGeom>
              <a:avLst/>
              <a:gdLst/>
              <a:ahLst/>
              <a:cxnLst/>
              <a:rect l="l" t="t" r="r" b="b"/>
              <a:pathLst>
                <a:path w="1058818" h="773825">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11415" r="-11415"/>
              </a:stretch>
            </a:blipFill>
          </p:spPr>
        </p:sp>
      </p:grpSp>
      <p:sp>
        <p:nvSpPr>
          <p:cNvPr id="6" name="Freeform 6"/>
          <p:cNvSpPr/>
          <p:nvPr/>
        </p:nvSpPr>
        <p:spPr>
          <a:xfrm flipH="1">
            <a:off x="14050213" y="-111221"/>
            <a:ext cx="4678372" cy="1286552"/>
          </a:xfrm>
          <a:custGeom>
            <a:avLst/>
            <a:gdLst/>
            <a:ahLst/>
            <a:cxnLst/>
            <a:rect l="l" t="t" r="r" b="b"/>
            <a:pathLst>
              <a:path w="4678372" h="128655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405251" y="1541950"/>
            <a:ext cx="13529085" cy="1302386"/>
          </a:xfrm>
          <a:prstGeom prst="rect">
            <a:avLst/>
          </a:prstGeom>
        </p:spPr>
        <p:txBody>
          <a:bodyPr lIns="0" tIns="0" rIns="0" bIns="0" rtlCol="0" anchor="t">
            <a:spAutoFit/>
          </a:bodyPr>
          <a:lstStyle/>
          <a:p>
            <a:pPr algn="l">
              <a:lnSpc>
                <a:spcPts val="10639"/>
              </a:lnSpc>
            </a:pPr>
            <a:r>
              <a:rPr lang="en-US" sz="7599" b="1">
                <a:solidFill>
                  <a:srgbClr val="031862"/>
                </a:solidFill>
                <a:latin typeface="Roca Two Bold"/>
                <a:ea typeface="Roca Two Bold"/>
                <a:cs typeface="Roca Two Bold"/>
                <a:sym typeface="Roca Two Bold"/>
              </a:rPr>
              <a:t>Dataset and Preprocessing</a:t>
            </a:r>
          </a:p>
        </p:txBody>
      </p:sp>
      <p:sp>
        <p:nvSpPr>
          <p:cNvPr id="9" name="TextBox 9"/>
          <p:cNvSpPr txBox="1"/>
          <p:nvPr/>
        </p:nvSpPr>
        <p:spPr>
          <a:xfrm>
            <a:off x="8239591" y="3764444"/>
            <a:ext cx="8791824" cy="3313451"/>
          </a:xfrm>
          <a:prstGeom prst="rect">
            <a:avLst/>
          </a:prstGeom>
        </p:spPr>
        <p:txBody>
          <a:bodyPr lIns="0" tIns="0" rIns="0" bIns="0" rtlCol="0" anchor="t">
            <a:spAutoFit/>
          </a:bodyPr>
          <a:lstStyle/>
          <a:p>
            <a:pPr marL="818479" lvl="1" indent="-409240" algn="l">
              <a:lnSpc>
                <a:spcPts val="5307"/>
              </a:lnSpc>
              <a:buFont typeface="Arial"/>
              <a:buChar char="•"/>
            </a:pPr>
            <a:r>
              <a:rPr lang="en-US" sz="3791">
                <a:solidFill>
                  <a:srgbClr val="031862"/>
                </a:solidFill>
                <a:latin typeface="DM Sans"/>
                <a:ea typeface="DM Sans"/>
                <a:cs typeface="DM Sans"/>
                <a:sym typeface="DM Sans"/>
              </a:rPr>
              <a:t>Dataset: LIDC-IDRI (1018 CT scans)</a:t>
            </a:r>
          </a:p>
          <a:p>
            <a:pPr marL="818479" lvl="1" indent="-409240" algn="l">
              <a:lnSpc>
                <a:spcPts val="5307"/>
              </a:lnSpc>
              <a:buFont typeface="Arial"/>
              <a:buChar char="•"/>
            </a:pPr>
            <a:r>
              <a:rPr lang="en-US" sz="3791">
                <a:solidFill>
                  <a:srgbClr val="031862"/>
                </a:solidFill>
                <a:latin typeface="DM Sans"/>
                <a:ea typeface="DM Sans"/>
                <a:cs typeface="DM Sans"/>
                <a:sym typeface="DM Sans"/>
              </a:rPr>
              <a:t>Preprocessing: image resizing, normalization, grayscale conversion</a:t>
            </a:r>
          </a:p>
          <a:p>
            <a:pPr marL="818479" lvl="1" indent="-409240" algn="l">
              <a:lnSpc>
                <a:spcPts val="5307"/>
              </a:lnSpc>
              <a:buFont typeface="Arial"/>
              <a:buChar char="•"/>
            </a:pPr>
            <a:r>
              <a:rPr lang="en-US" sz="3791">
                <a:solidFill>
                  <a:srgbClr val="031862"/>
                </a:solidFill>
                <a:latin typeface="DM Sans"/>
                <a:ea typeface="DM Sans"/>
                <a:cs typeface="DM Sans"/>
                <a:sym typeface="DM Sans"/>
              </a:rPr>
              <a:t>Augmentation: rotation, flipping, contrast adjustment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792</Words>
  <Application>Microsoft Office PowerPoint</Application>
  <PresentationFormat>Custom</PresentationFormat>
  <Paragraphs>99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Gordita</vt:lpstr>
      <vt:lpstr>DM Sans</vt:lpstr>
      <vt:lpstr>DM Sans Bold</vt:lpstr>
      <vt:lpstr>Roca Two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Lung Cancer Nodules through Capsule Neural Network</dc:title>
  <cp:lastModifiedBy>Aizaz Shabber</cp:lastModifiedBy>
  <cp:revision>2</cp:revision>
  <dcterms:created xsi:type="dcterms:W3CDTF">2006-08-16T00:00:00Z</dcterms:created>
  <dcterms:modified xsi:type="dcterms:W3CDTF">2025-10-27T07:54:54Z</dcterms:modified>
  <dc:identifier>DAG25n3hU2c</dc:identifier>
</cp:coreProperties>
</file>